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60" r:id="rId3"/>
    <p:sldId id="257" r:id="rId4"/>
    <p:sldId id="258" r:id="rId5"/>
    <p:sldId id="259" r:id="rId6"/>
    <p:sldId id="261" r:id="rId7"/>
    <p:sldId id="262" r:id="rId8"/>
    <p:sldId id="264" r:id="rId9"/>
    <p:sldId id="265" r:id="rId10"/>
    <p:sldId id="277" r:id="rId11"/>
    <p:sldId id="266" r:id="rId12"/>
    <p:sldId id="281" r:id="rId13"/>
    <p:sldId id="279" r:id="rId14"/>
    <p:sldId id="282" r:id="rId15"/>
    <p:sldId id="267" r:id="rId16"/>
    <p:sldId id="268" r:id="rId17"/>
    <p:sldId id="269" r:id="rId18"/>
    <p:sldId id="270" r:id="rId19"/>
    <p:sldId id="271" r:id="rId20"/>
    <p:sldId id="283" r:id="rId21"/>
    <p:sldId id="272" r:id="rId22"/>
    <p:sldId id="274" r:id="rId23"/>
    <p:sldId id="275" r:id="rId24"/>
  </p:sldIdLst>
  <p:sldSz cx="14630400" cy="8229600"/>
  <p:notesSz cx="8229600" cy="14630400"/>
  <p:embeddedFontLst>
    <p:embeddedFont>
      <p:font typeface="Cabin" pitchFamily="2" charset="77"/>
      <p:regular r:id="rId26"/>
    </p:embeddedFont>
    <p:embeddedFont>
      <p:font typeface="Unbounded" pitchFamily="2" charset="77"/>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358"/>
    <p:restoredTop sz="94610"/>
  </p:normalViewPr>
  <p:slideViewPr>
    <p:cSldViewPr snapToGrid="0" snapToObjects="1">
      <p:cViewPr varScale="1">
        <p:scale>
          <a:sx n="91" d="100"/>
          <a:sy n="91" d="100"/>
        </p:scale>
        <p:origin x="208" y="65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6F23E1EA-92ED-4665-8501-4F2EA1432F0C}" type="datetimeFigureOut">
              <a:rPr lang="en-US" smtClean="0"/>
              <a:t>1/10/25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36B3DD49-76B3-4652-91A5-EF3912497BC9}" type="slidenum">
              <a:rPr lang="en-US" smtClean="0"/>
              <a:t>‹#›</a:t>
            </a:fld>
            <a:endParaRPr lang="en-US"/>
          </a:p>
        </p:txBody>
      </p:sp>
    </p:spTree>
    <p:extLst>
      <p:ext uri="{BB962C8B-B14F-4D97-AF65-F5344CB8AC3E}">
        <p14:creationId xmlns:p14="http://schemas.microsoft.com/office/powerpoint/2010/main" val="1394518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2C092D-7CF6-63AB-6B31-A7E87BC46461}"/>
              </a:ext>
            </a:extLst>
          </p:cNvPr>
          <p:cNvSpPr txBox="1"/>
          <p:nvPr userDrawn="1"/>
        </p:nvSpPr>
        <p:spPr>
          <a:xfrm>
            <a:off x="635000" y="635000"/>
            <a:ext cx="7620000" cy="646331"/>
          </a:xfrm>
          <a:prstGeom prst="rect">
            <a:avLst/>
          </a:prstGeom>
          <a:noFill/>
        </p:spPr>
        <p:txBody>
          <a:bodyPr vert="horz" rtlCol="0">
            <a:spAutoFit/>
          </a:bodyPr>
          <a:lstStyle/>
          <a:p>
            <a:r>
              <a:rPr lang="en-US" sz="3600">
                <a:solidFill>
                  <a:srgbClr val="FF4500"/>
                </a:solidFill>
                <a:latin typeface="Calibri (Body)"/>
              </a:rPr>
              <a:t>Enhanced Presentation</a:t>
            </a:r>
          </a:p>
        </p:txBody>
      </p:sp>
      <p:sp>
        <p:nvSpPr>
          <p:cNvPr id="3" name="TextBox 2">
            <a:extLst>
              <a:ext uri="{FF2B5EF4-FFF2-40B4-BE49-F238E27FC236}">
                <a16:creationId xmlns:a16="http://schemas.microsoft.com/office/drawing/2014/main" id="{A6EFBA23-5C64-0EFC-AB49-80EE01C41417}"/>
              </a:ext>
            </a:extLst>
          </p:cNvPr>
          <p:cNvSpPr txBox="1"/>
          <p:nvPr userDrawn="1"/>
        </p:nvSpPr>
        <p:spPr>
          <a:xfrm>
            <a:off x="635000" y="635000"/>
            <a:ext cx="7620000" cy="646331"/>
          </a:xfrm>
          <a:prstGeom prst="rect">
            <a:avLst/>
          </a:prstGeom>
          <a:noFill/>
        </p:spPr>
        <p:txBody>
          <a:bodyPr vert="horz" rtlCol="0">
            <a:spAutoFit/>
          </a:bodyPr>
          <a:lstStyle/>
          <a:p>
            <a:r>
              <a:rPr lang="en-US" sz="3600">
                <a:solidFill>
                  <a:srgbClr val="FF4500"/>
                </a:solidFill>
                <a:latin typeface="Calibri (Body)"/>
              </a:rPr>
              <a:t>Enhanced Presentation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hyperlink" Target="https://bankruptcy-prevention-project.streamlit.app/"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0"/>
          <p:cNvSpPr/>
          <p:nvPr/>
        </p:nvSpPr>
        <p:spPr>
          <a:xfrm>
            <a:off x="837724" y="5580459"/>
            <a:ext cx="6185535"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5" name="Image 2" descr="preencoded.png"/>
          <p:cNvPicPr>
            <a:picLocks noChangeAspect="1"/>
          </p:cNvPicPr>
          <p:nvPr/>
        </p:nvPicPr>
        <p:blipFill>
          <a:blip r:embed="rId4"/>
          <a:stretch>
            <a:fillRect/>
          </a:stretch>
        </p:blipFill>
        <p:spPr>
          <a:xfrm>
            <a:off x="991402" y="721895"/>
            <a:ext cx="12897852" cy="5410479"/>
          </a:xfrm>
          <a:prstGeom prst="ellipse">
            <a:avLst/>
          </a:prstGeom>
          <a:ln>
            <a:noFill/>
          </a:ln>
          <a:effectLst>
            <a:softEdge rad="112500"/>
          </a:effectLst>
        </p:spPr>
      </p:pic>
      <p:sp>
        <p:nvSpPr>
          <p:cNvPr id="6" name="Text 1"/>
          <p:cNvSpPr/>
          <p:nvPr/>
        </p:nvSpPr>
        <p:spPr>
          <a:xfrm>
            <a:off x="7614761" y="5940862"/>
            <a:ext cx="6185535"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CC938B5-A83F-95E2-94AE-8D1DC5B05DA2}"/>
              </a:ext>
            </a:extLst>
          </p:cNvPr>
          <p:cNvSpPr>
            <a:spLocks noChangeArrowheads="1"/>
          </p:cNvSpPr>
          <p:nvPr/>
        </p:nvSpPr>
        <p:spPr bwMode="auto">
          <a:xfrm>
            <a:off x="626166" y="1088864"/>
            <a:ext cx="6828182"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4000" b="1" i="0" u="none" strike="noStrike" cap="none" normalizeH="0" baseline="0" dirty="0">
                <a:ln>
                  <a:noFill/>
                </a:ln>
                <a:solidFill>
                  <a:schemeClr val="bg1"/>
                </a:solidFill>
                <a:effectLst/>
                <a:latin typeface="Arial" panose="020B0604020202020204" pitchFamily="34" charset="0"/>
              </a:rPr>
              <a:t>Boxplot: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Visualizes data distribution and outliers.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Shows five key values: minimum, Q1, median, Q3, and maximum.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Helps compare data across categories.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A8EA12C-D5DB-C0C1-9B51-184E1A0B7ED8}"/>
              </a:ext>
            </a:extLst>
          </p:cNvPr>
          <p:cNvPicPr>
            <a:picLocks noChangeAspect="1"/>
          </p:cNvPicPr>
          <p:nvPr/>
        </p:nvPicPr>
        <p:blipFill>
          <a:blip r:embed="rId2"/>
          <a:stretch>
            <a:fillRect/>
          </a:stretch>
        </p:blipFill>
        <p:spPr>
          <a:xfrm>
            <a:off x="7829640" y="703806"/>
            <a:ext cx="6065264" cy="5393189"/>
          </a:xfrm>
          <a:prstGeom prst="rect">
            <a:avLst/>
          </a:prstGeom>
        </p:spPr>
      </p:pic>
    </p:spTree>
    <p:extLst>
      <p:ext uri="{BB962C8B-B14F-4D97-AF65-F5344CB8AC3E}">
        <p14:creationId xmlns:p14="http://schemas.microsoft.com/office/powerpoint/2010/main" val="851337955"/>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48769"/>
          </a:xfrm>
          <a:prstGeom prst="rect">
            <a:avLst/>
          </a:prstGeom>
        </p:spPr>
      </p:pic>
      <p:sp>
        <p:nvSpPr>
          <p:cNvPr id="3" name="Text 0"/>
          <p:cNvSpPr/>
          <p:nvPr/>
        </p:nvSpPr>
        <p:spPr>
          <a:xfrm>
            <a:off x="821769" y="2283500"/>
            <a:ext cx="6206966" cy="1381125"/>
          </a:xfrm>
          <a:prstGeom prst="rect">
            <a:avLst/>
          </a:prstGeom>
          <a:noFill/>
          <a:ln/>
        </p:spPr>
        <p:txBody>
          <a:bodyPr wrap="square" lIns="0" tIns="0" rIns="0" bIns="0" rtlCol="0" anchor="t"/>
          <a:lstStyle/>
          <a:p>
            <a:pPr marL="0" indent="0">
              <a:lnSpc>
                <a:spcPts val="5400"/>
              </a:lnSpc>
              <a:buNone/>
            </a:pPr>
            <a:r>
              <a:rPr lang="en-US" sz="4350" dirty="0">
                <a:solidFill>
                  <a:srgbClr val="FFFFFF"/>
                </a:solidFill>
                <a:latin typeface="Unbounded" pitchFamily="34" charset="0"/>
                <a:ea typeface="Unbounded" pitchFamily="34" charset="-122"/>
                <a:cs typeface="Unbounded" pitchFamily="34" charset="-120"/>
              </a:rPr>
              <a:t>Correlation matrix using Heatmap.</a:t>
            </a:r>
            <a:endParaRPr lang="en-US" sz="4350" dirty="0"/>
          </a:p>
        </p:txBody>
      </p:sp>
      <p:sp>
        <p:nvSpPr>
          <p:cNvPr id="4" name="Text 1"/>
          <p:cNvSpPr/>
          <p:nvPr/>
        </p:nvSpPr>
        <p:spPr>
          <a:xfrm>
            <a:off x="821769" y="3899416"/>
            <a:ext cx="6206966" cy="1502569"/>
          </a:xfrm>
          <a:prstGeom prst="rect">
            <a:avLst/>
          </a:prstGeom>
          <a:noFill/>
          <a:ln/>
        </p:spPr>
        <p:txBody>
          <a:bodyPr wrap="square" lIns="0" tIns="0" rIns="0" bIns="0" rtlCol="0" anchor="t"/>
          <a:lstStyle/>
          <a:p>
            <a:pPr marL="0" indent="0">
              <a:lnSpc>
                <a:spcPts val="2950"/>
              </a:lnSpc>
              <a:buNone/>
            </a:pPr>
            <a:r>
              <a:rPr lang="en-US" sz="1800" dirty="0">
                <a:solidFill>
                  <a:srgbClr val="CAD6DE"/>
                </a:solidFill>
                <a:latin typeface="Cabin" pitchFamily="34" charset="0"/>
                <a:ea typeface="Cabin" pitchFamily="34" charset="-122"/>
                <a:cs typeface="Cabin" pitchFamily="34" charset="-120"/>
              </a:rPr>
              <a:t>A </a:t>
            </a:r>
            <a:r>
              <a:rPr lang="en-US" sz="1800" b="1" dirty="0">
                <a:solidFill>
                  <a:srgbClr val="CAD6DE"/>
                </a:solidFill>
                <a:latin typeface="Cabin" pitchFamily="34" charset="0"/>
                <a:ea typeface="Cabin" pitchFamily="34" charset="-122"/>
                <a:cs typeface="Cabin" pitchFamily="34" charset="-120"/>
              </a:rPr>
              <a:t>correlation matrix</a:t>
            </a:r>
            <a:r>
              <a:rPr lang="en-US" sz="1800" dirty="0">
                <a:solidFill>
                  <a:srgbClr val="CAD6DE"/>
                </a:solidFill>
                <a:latin typeface="Cabin" pitchFamily="34" charset="0"/>
                <a:ea typeface="Cabin" pitchFamily="34" charset="-122"/>
                <a:cs typeface="Cabin" pitchFamily="34" charset="-120"/>
              </a:rPr>
              <a:t> is a table showing correlation coefficients between a set of variables and a </a:t>
            </a:r>
            <a:r>
              <a:rPr lang="en-US" sz="1800" b="1" dirty="0">
                <a:solidFill>
                  <a:srgbClr val="CAD6DE"/>
                </a:solidFill>
                <a:latin typeface="Cabin" pitchFamily="34" charset="0"/>
                <a:ea typeface="Cabin" pitchFamily="34" charset="-122"/>
                <a:cs typeface="Cabin" pitchFamily="34" charset="-120"/>
              </a:rPr>
              <a:t>heatmap</a:t>
            </a:r>
            <a:r>
              <a:rPr lang="en-US" sz="1800" dirty="0">
                <a:solidFill>
                  <a:srgbClr val="CAD6DE"/>
                </a:solidFill>
                <a:latin typeface="Cabin" pitchFamily="34" charset="0"/>
                <a:ea typeface="Cabin" pitchFamily="34" charset="-122"/>
                <a:cs typeface="Cabin" pitchFamily="34" charset="-120"/>
              </a:rPr>
              <a:t> is a graphical representation of data where individual values are represented by varying colors.</a:t>
            </a:r>
            <a:endParaRPr lang="en-US" sz="1800" dirty="0"/>
          </a:p>
        </p:txBody>
      </p:sp>
      <p:sp>
        <p:nvSpPr>
          <p:cNvPr id="5" name="Text 2"/>
          <p:cNvSpPr/>
          <p:nvPr/>
        </p:nvSpPr>
        <p:spPr>
          <a:xfrm>
            <a:off x="821769" y="5613202"/>
            <a:ext cx="6206966" cy="375642"/>
          </a:xfrm>
          <a:prstGeom prst="rect">
            <a:avLst/>
          </a:prstGeom>
          <a:noFill/>
          <a:ln/>
        </p:spPr>
        <p:txBody>
          <a:bodyPr wrap="none" lIns="0" tIns="0" rIns="0" bIns="0" rtlCol="0" anchor="t"/>
          <a:lstStyle/>
          <a:p>
            <a:pPr marL="0" indent="0">
              <a:lnSpc>
                <a:spcPts val="2950"/>
              </a:lnSpc>
              <a:buNone/>
            </a:pPr>
            <a:endParaRPr lang="en-US" sz="1800" dirty="0"/>
          </a:p>
        </p:txBody>
      </p:sp>
      <p:pic>
        <p:nvPicPr>
          <p:cNvPr id="6" name="Image 1" descr="preencoded.png"/>
          <p:cNvPicPr>
            <a:picLocks noChangeAspect="1"/>
          </p:cNvPicPr>
          <p:nvPr/>
        </p:nvPicPr>
        <p:blipFill>
          <a:blip r:embed="rId4"/>
          <a:stretch>
            <a:fillRect/>
          </a:stretch>
        </p:blipFill>
        <p:spPr>
          <a:xfrm>
            <a:off x="7609284" y="909757"/>
            <a:ext cx="6088499" cy="5842397"/>
          </a:xfrm>
          <a:prstGeom prst="rect">
            <a:avLst/>
          </a:prstGeom>
        </p:spPr>
      </p:pic>
      <p:sp>
        <p:nvSpPr>
          <p:cNvPr id="7" name="Text 3"/>
          <p:cNvSpPr/>
          <p:nvPr/>
        </p:nvSpPr>
        <p:spPr>
          <a:xfrm>
            <a:off x="7609284" y="7016234"/>
            <a:ext cx="6206966" cy="375642"/>
          </a:xfrm>
          <a:prstGeom prst="rect">
            <a:avLst/>
          </a:prstGeom>
          <a:noFill/>
          <a:ln/>
        </p:spPr>
        <p:txBody>
          <a:bodyPr wrap="none" lIns="0" tIns="0" rIns="0" bIns="0" rtlCol="0" anchor="t"/>
          <a:lstStyle/>
          <a:p>
            <a:pPr marL="0" indent="0">
              <a:lnSpc>
                <a:spcPts val="2950"/>
              </a:lnSpc>
              <a:buNone/>
            </a:pPr>
            <a:endParaRPr lang="en-US" sz="1800" dirty="0"/>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0B1067-02B1-4A57-BEFB-839E6298FAFC}"/>
              </a:ext>
            </a:extLst>
          </p:cNvPr>
          <p:cNvSpPr txBox="1"/>
          <p:nvPr/>
        </p:nvSpPr>
        <p:spPr>
          <a:xfrm>
            <a:off x="1215189" y="745958"/>
            <a:ext cx="12597064" cy="584775"/>
          </a:xfrm>
          <a:prstGeom prst="rect">
            <a:avLst/>
          </a:prstGeom>
          <a:noFill/>
        </p:spPr>
        <p:txBody>
          <a:bodyPr wrap="square" rtlCol="0">
            <a:spAutoFit/>
          </a:bodyPr>
          <a:lstStyle/>
          <a:p>
            <a:pPr algn="ctr"/>
            <a:r>
              <a:rPr lang="en-IN" sz="3200" dirty="0">
                <a:solidFill>
                  <a:schemeClr val="bg1"/>
                </a:solidFill>
              </a:rPr>
              <a:t>Model  Building</a:t>
            </a:r>
          </a:p>
        </p:txBody>
      </p:sp>
      <p:sp>
        <p:nvSpPr>
          <p:cNvPr id="9" name="Rectangle 1">
            <a:extLst>
              <a:ext uri="{FF2B5EF4-FFF2-40B4-BE49-F238E27FC236}">
                <a16:creationId xmlns:a16="http://schemas.microsoft.com/office/drawing/2014/main" id="{A359E35D-0F8E-8CCD-441D-C3A88D0FB41D}"/>
              </a:ext>
            </a:extLst>
          </p:cNvPr>
          <p:cNvSpPr>
            <a:spLocks noChangeArrowheads="1"/>
          </p:cNvSpPr>
          <p:nvPr/>
        </p:nvSpPr>
        <p:spPr bwMode="auto">
          <a:xfrm>
            <a:off x="1201079" y="1397102"/>
            <a:ext cx="12305292" cy="6036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Model Building Steps:</a:t>
            </a:r>
          </a:p>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bg1"/>
                </a:solidFill>
                <a:effectLst/>
                <a:latin typeface="Arial" panose="020B0604020202020204" pitchFamily="34" charset="0"/>
              </a:rPr>
              <a:t>Understand the Problem</a:t>
            </a:r>
            <a:r>
              <a:rPr kumimoji="0" lang="en-US" altLang="en-US" sz="2000" b="0" i="0" u="none" strike="noStrike" cap="none" normalizeH="0" baseline="0" dirty="0">
                <a:ln>
                  <a:noFill/>
                </a:ln>
                <a:solidFill>
                  <a:schemeClr val="bg1"/>
                </a:solidFill>
                <a:effectLst/>
                <a:latin typeface="Arial" panose="020B0604020202020204" pitchFamily="34" charset="0"/>
              </a:rPr>
              <a:t>: Define objectives and target variable (e.g., Bankruptcy vs. Non-Bankruptcy). </a:t>
            </a: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bg1"/>
                </a:solidFill>
                <a:effectLst/>
                <a:latin typeface="Arial" panose="020B0604020202020204" pitchFamily="34" charset="0"/>
              </a:rPr>
              <a:t>Data Preparation</a:t>
            </a:r>
            <a:r>
              <a:rPr kumimoji="0" lang="en-US" altLang="en-US" sz="2000" b="0" i="0" u="none" strike="noStrike" cap="none" normalizeH="0" baseline="0" dirty="0">
                <a:ln>
                  <a:noFill/>
                </a:ln>
                <a:solidFill>
                  <a:schemeClr val="bg1"/>
                </a:solidFill>
                <a:effectLst/>
                <a:latin typeface="Arial" panose="020B0604020202020204" pitchFamily="34" charset="0"/>
              </a:rPr>
              <a:t>: </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Clean data (handle missing values and outliers). </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Encode categorical variables and normalize/scale features if needed. </a:t>
            </a:r>
          </a:p>
          <a:p>
            <a:pPr marL="0" marR="0" lvl="0" indent="0" algn="just" defTabSz="914400" rtl="0" eaLnBrk="0" fontAlgn="base" latinLnBrk="0" hangingPunct="0">
              <a:lnSpc>
                <a:spcPct val="15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bg1"/>
                </a:solidFill>
                <a:effectLst/>
                <a:latin typeface="Arial" panose="020B0604020202020204" pitchFamily="34" charset="0"/>
              </a:rPr>
              <a:t>Split Data</a:t>
            </a:r>
            <a:r>
              <a:rPr kumimoji="0" lang="en-US" altLang="en-US" sz="2000" b="0" i="0" u="none" strike="noStrike" cap="none" normalizeH="0" baseline="0" dirty="0">
                <a:ln>
                  <a:noFill/>
                </a:ln>
                <a:solidFill>
                  <a:schemeClr val="bg1"/>
                </a:solidFill>
                <a:effectLst/>
                <a:latin typeface="Arial" panose="020B0604020202020204" pitchFamily="34" charset="0"/>
              </a:rPr>
              <a:t>: Divide into training and testing sets (e.g., 70%-30%). </a:t>
            </a:r>
          </a:p>
          <a:p>
            <a:pPr marL="0" marR="0" lvl="0" indent="0" algn="just" defTabSz="914400" rtl="0" eaLnBrk="0" fontAlgn="base" latinLnBrk="0" hangingPunct="0">
              <a:lnSpc>
                <a:spcPct val="15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bg1"/>
                </a:solidFill>
                <a:effectLst/>
                <a:latin typeface="Arial" panose="020B0604020202020204" pitchFamily="34" charset="0"/>
              </a:rPr>
              <a:t>Choose Model</a:t>
            </a:r>
            <a:r>
              <a:rPr kumimoji="0" lang="en-US" altLang="en-US" sz="2000" b="0" i="0" u="none" strike="noStrike" cap="none" normalizeH="0" baseline="0" dirty="0">
                <a:ln>
                  <a:noFill/>
                </a:ln>
                <a:solidFill>
                  <a:schemeClr val="bg1"/>
                </a:solidFill>
                <a:effectLst/>
                <a:latin typeface="Arial" panose="020B0604020202020204" pitchFamily="34" charset="0"/>
              </a:rPr>
              <a:t>: Select appropriate algorithm (e.g., Decision Tree, Random Forest, Logistic Regression). </a:t>
            </a:r>
          </a:p>
          <a:p>
            <a:pPr marL="0" marR="0" lvl="0" indent="0" algn="just" defTabSz="914400" rtl="0" eaLnBrk="0" fontAlgn="base" latinLnBrk="0" hangingPunct="0">
              <a:lnSpc>
                <a:spcPct val="15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bg1"/>
                </a:solidFill>
                <a:effectLst/>
                <a:latin typeface="Arial" panose="020B0604020202020204" pitchFamily="34" charset="0"/>
              </a:rPr>
              <a:t>Train Model</a:t>
            </a:r>
            <a:r>
              <a:rPr kumimoji="0" lang="en-US" altLang="en-US" sz="2000" b="0" i="0" u="none" strike="noStrike" cap="none" normalizeH="0" baseline="0" dirty="0">
                <a:ln>
                  <a:noFill/>
                </a:ln>
                <a:solidFill>
                  <a:schemeClr val="bg1"/>
                </a:solidFill>
                <a:effectLst/>
                <a:latin typeface="Arial" panose="020B0604020202020204" pitchFamily="34" charset="0"/>
              </a:rPr>
              <a:t>: Fit the model on the training dataset. </a:t>
            </a:r>
          </a:p>
          <a:p>
            <a:pPr marL="0" marR="0" lvl="0" indent="0" algn="just" defTabSz="914400" rtl="0" eaLnBrk="0" fontAlgn="base" latinLnBrk="0" hangingPunct="0">
              <a:lnSpc>
                <a:spcPct val="150000"/>
              </a:lnSpc>
              <a:spcBef>
                <a:spcPct val="0"/>
              </a:spcBef>
              <a:spcAft>
                <a:spcPct val="0"/>
              </a:spcAft>
              <a:buClrTx/>
              <a:buSzTx/>
              <a:buFontTx/>
              <a:buAutoNum type="arabicPeriod" startAt="6"/>
              <a:tabLst/>
            </a:pPr>
            <a:r>
              <a:rPr kumimoji="0" lang="en-US" altLang="en-US" sz="2000" b="1" i="0" u="none" strike="noStrike" cap="none" normalizeH="0" baseline="0" dirty="0">
                <a:ln>
                  <a:noFill/>
                </a:ln>
                <a:solidFill>
                  <a:schemeClr val="bg1"/>
                </a:solidFill>
                <a:effectLst/>
                <a:latin typeface="Arial" panose="020B0604020202020204" pitchFamily="34" charset="0"/>
              </a:rPr>
              <a:t>Evaluate Performance</a:t>
            </a:r>
            <a:r>
              <a:rPr kumimoji="0" lang="en-US" altLang="en-US" sz="2000" b="0" i="0" u="none" strike="noStrike" cap="none" normalizeH="0" baseline="0" dirty="0">
                <a:ln>
                  <a:noFill/>
                </a:ln>
                <a:solidFill>
                  <a:schemeClr val="bg1"/>
                </a:solidFill>
                <a:effectLst/>
                <a:latin typeface="Arial" panose="020B0604020202020204" pitchFamily="34" charset="0"/>
              </a:rPr>
              <a:t>: </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Use metrics like accuracy, precision, recall, F1-score, or AUC-ROC. </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Perform cross-validation if needed. </a:t>
            </a:r>
          </a:p>
          <a:p>
            <a:pPr marL="0" marR="0" lvl="0" indent="0" algn="just" defTabSz="914400" rtl="0" eaLnBrk="0" fontAlgn="base" latinLnBrk="0" hangingPunct="0">
              <a:lnSpc>
                <a:spcPct val="150000"/>
              </a:lnSpc>
              <a:spcBef>
                <a:spcPct val="0"/>
              </a:spcBef>
              <a:spcAft>
                <a:spcPct val="0"/>
              </a:spcAft>
              <a:buClrTx/>
              <a:buSzTx/>
              <a:buFontTx/>
              <a:buAutoNum type="arabicPeriod" startAt="7"/>
              <a:tabLst/>
            </a:pPr>
            <a:r>
              <a:rPr kumimoji="0" lang="en-US" altLang="en-US" sz="2000" b="1" i="0" u="none" strike="noStrike" cap="none" normalizeH="0" baseline="0" dirty="0">
                <a:ln>
                  <a:noFill/>
                </a:ln>
                <a:solidFill>
                  <a:schemeClr val="bg1"/>
                </a:solidFill>
                <a:effectLst/>
                <a:latin typeface="Arial" panose="020B0604020202020204" pitchFamily="34" charset="0"/>
              </a:rPr>
              <a:t>Optimize</a:t>
            </a:r>
            <a:r>
              <a:rPr kumimoji="0" lang="en-US" altLang="en-US" sz="2000" b="0" i="0" u="none" strike="noStrike" cap="none" normalizeH="0" baseline="0" dirty="0">
                <a:ln>
                  <a:noFill/>
                </a:ln>
                <a:solidFill>
                  <a:schemeClr val="bg1"/>
                </a:solidFill>
                <a:effectLst/>
                <a:latin typeface="Arial" panose="020B0604020202020204" pitchFamily="34" charset="0"/>
              </a:rPr>
              <a:t>: Tune hyperparameters for better performance (e.g., grid search or random search). </a:t>
            </a:r>
          </a:p>
          <a:p>
            <a:pPr marL="0" marR="0" lvl="0" indent="0" algn="just" defTabSz="914400" rtl="0" eaLnBrk="0" fontAlgn="base" latinLnBrk="0" hangingPunct="0">
              <a:lnSpc>
                <a:spcPct val="150000"/>
              </a:lnSpc>
              <a:spcBef>
                <a:spcPct val="0"/>
              </a:spcBef>
              <a:spcAft>
                <a:spcPct val="0"/>
              </a:spcAft>
              <a:buClrTx/>
              <a:buSzTx/>
              <a:buFontTx/>
              <a:buAutoNum type="arabicPeriod" startAt="8"/>
              <a:tabLst/>
            </a:pPr>
            <a:r>
              <a:rPr kumimoji="0" lang="en-US" altLang="en-US" sz="2000" b="1" i="0" u="none" strike="noStrike" cap="none" normalizeH="0" baseline="0" dirty="0">
                <a:ln>
                  <a:noFill/>
                </a:ln>
                <a:solidFill>
                  <a:schemeClr val="bg1"/>
                </a:solidFill>
                <a:effectLst/>
                <a:latin typeface="Arial" panose="020B0604020202020204" pitchFamily="34" charset="0"/>
              </a:rPr>
              <a:t>Deploy</a:t>
            </a:r>
            <a:r>
              <a:rPr kumimoji="0" lang="en-US" altLang="en-US" sz="2000" b="0" i="0" u="none" strike="noStrike" cap="none" normalizeH="0" baseline="0" dirty="0">
                <a:ln>
                  <a:noFill/>
                </a:ln>
                <a:solidFill>
                  <a:schemeClr val="bg1"/>
                </a:solidFill>
                <a:effectLst/>
                <a:latin typeface="Arial" panose="020B0604020202020204" pitchFamily="34" charset="0"/>
              </a:rPr>
              <a:t>: Use the final model for predictions on new data. </a:t>
            </a:r>
          </a:p>
        </p:txBody>
      </p:sp>
    </p:spTree>
    <p:extLst>
      <p:ext uri="{BB962C8B-B14F-4D97-AF65-F5344CB8AC3E}">
        <p14:creationId xmlns:p14="http://schemas.microsoft.com/office/powerpoint/2010/main" val="2704752292"/>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Logistic Regression in Predictive Analytics">
            <a:extLst>
              <a:ext uri="{FF2B5EF4-FFF2-40B4-BE49-F238E27FC236}">
                <a16:creationId xmlns:a16="http://schemas.microsoft.com/office/drawing/2014/main" id="{3BCBB306-D228-A302-F888-1B8470345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357" y="989146"/>
            <a:ext cx="3986005" cy="1911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Gaussian naive Bayes - explained with a ...">
            <a:extLst>
              <a:ext uri="{FF2B5EF4-FFF2-40B4-BE49-F238E27FC236}">
                <a16:creationId xmlns:a16="http://schemas.microsoft.com/office/drawing/2014/main" id="{C90725A8-FD26-3662-C363-611159694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9281" y="812063"/>
            <a:ext cx="4147221" cy="19118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andom Forest PowerPoint and Google ...">
            <a:extLst>
              <a:ext uri="{FF2B5EF4-FFF2-40B4-BE49-F238E27FC236}">
                <a16:creationId xmlns:a16="http://schemas.microsoft.com/office/drawing/2014/main" id="{7C6D3ED5-FE41-BA24-35D7-18B675528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59" y="4040832"/>
            <a:ext cx="3986005" cy="21827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cision Trees: A Powerful Tool in ...">
            <a:extLst>
              <a:ext uri="{FF2B5EF4-FFF2-40B4-BE49-F238E27FC236}">
                <a16:creationId xmlns:a16="http://schemas.microsoft.com/office/drawing/2014/main" id="{8EA84E56-23C0-5262-4349-1FEBEA601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6949" y="3898653"/>
            <a:ext cx="4071886" cy="2324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49E80D-12F6-731A-5916-6A5E4AA13D97}"/>
              </a:ext>
            </a:extLst>
          </p:cNvPr>
          <p:cNvSpPr txBox="1"/>
          <p:nvPr/>
        </p:nvSpPr>
        <p:spPr>
          <a:xfrm>
            <a:off x="8016949" y="6273210"/>
            <a:ext cx="7315200" cy="1754326"/>
          </a:xfrm>
          <a:prstGeom prst="rect">
            <a:avLst/>
          </a:prstGeom>
          <a:noFill/>
        </p:spPr>
        <p:txBody>
          <a:bodyPr wrap="square">
            <a:spAutoFit/>
          </a:bodyPr>
          <a:lstStyle/>
          <a:p>
            <a:r>
              <a:rPr lang="en-US" b="1" dirty="0">
                <a:solidFill>
                  <a:schemeClr val="bg1"/>
                </a:solidFill>
              </a:rPr>
              <a:t>Decision Tree:</a:t>
            </a:r>
          </a:p>
          <a:p>
            <a:pPr>
              <a:buFont typeface="Arial" panose="020B0604020202020204" pitchFamily="34" charset="0"/>
              <a:buChar char="•"/>
            </a:pPr>
            <a:r>
              <a:rPr lang="en-US" dirty="0">
                <a:solidFill>
                  <a:schemeClr val="bg1"/>
                </a:solidFill>
              </a:rPr>
              <a:t>Predicts outcomes by splitting data based on features.</a:t>
            </a:r>
          </a:p>
          <a:p>
            <a:pPr>
              <a:buFont typeface="Arial" panose="020B0604020202020204" pitchFamily="34" charset="0"/>
              <a:buChar char="•"/>
            </a:pPr>
            <a:r>
              <a:rPr lang="en-US" dirty="0">
                <a:solidFill>
                  <a:schemeClr val="bg1"/>
                </a:solidFill>
              </a:rPr>
              <a:t>Final decisions are made at </a:t>
            </a:r>
            <a:r>
              <a:rPr lang="en-US" b="1" dirty="0">
                <a:solidFill>
                  <a:schemeClr val="bg1"/>
                </a:solidFill>
              </a:rPr>
              <a:t>leaf nodes</a:t>
            </a:r>
            <a:r>
              <a:rPr lang="en-US" dirty="0">
                <a:solidFill>
                  <a:schemeClr val="bg1"/>
                </a:solidFill>
              </a:rPr>
              <a:t> (e.g., Bankruptcy or Non-Bankruptcy).</a:t>
            </a:r>
          </a:p>
          <a:p>
            <a:pPr>
              <a:buFont typeface="Arial" panose="020B0604020202020204" pitchFamily="34" charset="0"/>
              <a:buChar char="•"/>
            </a:pPr>
            <a:r>
              <a:rPr lang="en-US" dirty="0">
                <a:solidFill>
                  <a:schemeClr val="bg1"/>
                </a:solidFill>
              </a:rPr>
              <a:t>Easy to interpret and identify key risk factors.</a:t>
            </a:r>
          </a:p>
          <a:p>
            <a:pPr>
              <a:buFont typeface="Arial" panose="020B0604020202020204" pitchFamily="34" charset="0"/>
              <a:buChar char="•"/>
            </a:pPr>
            <a:r>
              <a:rPr lang="en-US" dirty="0">
                <a:solidFill>
                  <a:schemeClr val="bg1"/>
                </a:solidFill>
              </a:rPr>
              <a:t>Handles both categorical and numerical data effectively.</a:t>
            </a:r>
          </a:p>
        </p:txBody>
      </p:sp>
      <p:sp>
        <p:nvSpPr>
          <p:cNvPr id="15" name="Rectangle 6">
            <a:extLst>
              <a:ext uri="{FF2B5EF4-FFF2-40B4-BE49-F238E27FC236}">
                <a16:creationId xmlns:a16="http://schemas.microsoft.com/office/drawing/2014/main" id="{249AE71B-1786-57D5-3393-5C9BE3BCC140}"/>
              </a:ext>
            </a:extLst>
          </p:cNvPr>
          <p:cNvSpPr>
            <a:spLocks noChangeArrowheads="1"/>
          </p:cNvSpPr>
          <p:nvPr/>
        </p:nvSpPr>
        <p:spPr bwMode="auto">
          <a:xfrm>
            <a:off x="413359" y="6365438"/>
            <a:ext cx="735650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Random Forest Classifier: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An ensemble of multiple Decision Trees.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Combines predictions for better accuracy and robustness.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Reduces overfitting compared to a single Decision Tree.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Useful for handling complex datasets with high-dimensional features.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27BA81A4-4CF7-705C-6AE5-89BA5F990CAB}"/>
              </a:ext>
            </a:extLst>
          </p:cNvPr>
          <p:cNvSpPr txBox="1"/>
          <p:nvPr/>
        </p:nvSpPr>
        <p:spPr>
          <a:xfrm>
            <a:off x="413358" y="2901031"/>
            <a:ext cx="6050071" cy="1477328"/>
          </a:xfrm>
          <a:prstGeom prst="rect">
            <a:avLst/>
          </a:prstGeom>
          <a:noFill/>
        </p:spPr>
        <p:txBody>
          <a:bodyPr wrap="square" rtlCol="0">
            <a:spAutoFit/>
          </a:bodyPr>
          <a:lstStyle/>
          <a:p>
            <a:r>
              <a:rPr lang="en-US" b="1" dirty="0">
                <a:solidFill>
                  <a:schemeClr val="bg1"/>
                </a:solidFill>
              </a:rPr>
              <a:t>Logistic Regression:</a:t>
            </a:r>
          </a:p>
          <a:p>
            <a:pPr>
              <a:buFont typeface="Arial" panose="020B0604020202020204" pitchFamily="34" charset="0"/>
              <a:buChar char="•"/>
            </a:pPr>
            <a:r>
              <a:rPr lang="en-US" dirty="0">
                <a:solidFill>
                  <a:schemeClr val="bg1"/>
                </a:solidFill>
              </a:rPr>
              <a:t>A classification algorithm for binary outcomes.</a:t>
            </a:r>
          </a:p>
          <a:p>
            <a:pPr>
              <a:buFont typeface="Arial" panose="020B0604020202020204" pitchFamily="34" charset="0"/>
              <a:buChar char="•"/>
            </a:pPr>
            <a:r>
              <a:rPr lang="en-US" dirty="0">
                <a:solidFill>
                  <a:schemeClr val="bg1"/>
                </a:solidFill>
              </a:rPr>
              <a:t>Models the probability of a class using a sigmoid function.</a:t>
            </a:r>
          </a:p>
          <a:p>
            <a:pPr>
              <a:buFont typeface="Arial" panose="020B0604020202020204" pitchFamily="34" charset="0"/>
              <a:buChar char="•"/>
            </a:pPr>
            <a:r>
              <a:rPr lang="en-US" dirty="0">
                <a:solidFill>
                  <a:schemeClr val="bg1"/>
                </a:solidFill>
              </a:rPr>
              <a:t>Suitable for linearly separable data</a:t>
            </a:r>
            <a:r>
              <a:rPr lang="en-US" dirty="0"/>
              <a:t>.</a:t>
            </a:r>
          </a:p>
          <a:p>
            <a:endParaRPr lang="en-IN" dirty="0"/>
          </a:p>
        </p:txBody>
      </p:sp>
      <p:sp>
        <p:nvSpPr>
          <p:cNvPr id="17" name="TextBox 16">
            <a:extLst>
              <a:ext uri="{FF2B5EF4-FFF2-40B4-BE49-F238E27FC236}">
                <a16:creationId xmlns:a16="http://schemas.microsoft.com/office/drawing/2014/main" id="{CFDD5BFD-E582-E33E-3B9E-6886CC36EFB8}"/>
              </a:ext>
            </a:extLst>
          </p:cNvPr>
          <p:cNvSpPr txBox="1"/>
          <p:nvPr/>
        </p:nvSpPr>
        <p:spPr>
          <a:xfrm>
            <a:off x="7870068" y="2723471"/>
            <a:ext cx="6159082" cy="1200329"/>
          </a:xfrm>
          <a:prstGeom prst="rect">
            <a:avLst/>
          </a:prstGeom>
          <a:noFill/>
        </p:spPr>
        <p:txBody>
          <a:bodyPr wrap="square" rtlCol="0">
            <a:spAutoFit/>
          </a:bodyPr>
          <a:lstStyle/>
          <a:p>
            <a:r>
              <a:rPr lang="en-US" b="1" dirty="0">
                <a:solidFill>
                  <a:schemeClr val="bg1"/>
                </a:solidFill>
              </a:rPr>
              <a:t>Gaussian Naive Bayes:</a:t>
            </a:r>
          </a:p>
          <a:p>
            <a:pPr>
              <a:buFont typeface="Arial" panose="020B0604020202020204" pitchFamily="34" charset="0"/>
              <a:buChar char="•"/>
            </a:pPr>
            <a:r>
              <a:rPr lang="en-US" dirty="0">
                <a:solidFill>
                  <a:schemeClr val="bg1"/>
                </a:solidFill>
              </a:rPr>
              <a:t>A probabilistic classifier based on Bayes' theorem.</a:t>
            </a:r>
          </a:p>
          <a:p>
            <a:pPr>
              <a:buFont typeface="Arial" panose="020B0604020202020204" pitchFamily="34" charset="0"/>
              <a:buChar char="•"/>
            </a:pPr>
            <a:r>
              <a:rPr lang="en-US" dirty="0">
                <a:solidFill>
                  <a:schemeClr val="bg1"/>
                </a:solidFill>
              </a:rPr>
              <a:t>Assumes features follow a Gaussian (normal) distribution.</a:t>
            </a:r>
          </a:p>
          <a:p>
            <a:pPr>
              <a:buFont typeface="Arial" panose="020B0604020202020204" pitchFamily="34" charset="0"/>
              <a:buChar char="•"/>
            </a:pPr>
            <a:r>
              <a:rPr lang="en-US" dirty="0">
                <a:solidFill>
                  <a:schemeClr val="bg1"/>
                </a:solidFill>
              </a:rPr>
              <a:t>Works well for small datasets and independent features</a:t>
            </a:r>
            <a:r>
              <a:rPr lang="en-US" dirty="0"/>
              <a:t>.</a:t>
            </a:r>
          </a:p>
        </p:txBody>
      </p:sp>
      <p:sp>
        <p:nvSpPr>
          <p:cNvPr id="18" name="TextBox 17">
            <a:extLst>
              <a:ext uri="{FF2B5EF4-FFF2-40B4-BE49-F238E27FC236}">
                <a16:creationId xmlns:a16="http://schemas.microsoft.com/office/drawing/2014/main" id="{8AF6C331-C70C-D87C-3E88-61B75A687CBE}"/>
              </a:ext>
            </a:extLst>
          </p:cNvPr>
          <p:cNvSpPr txBox="1"/>
          <p:nvPr/>
        </p:nvSpPr>
        <p:spPr>
          <a:xfrm>
            <a:off x="3729789" y="202064"/>
            <a:ext cx="6050071" cy="461665"/>
          </a:xfrm>
          <a:prstGeom prst="rect">
            <a:avLst/>
          </a:prstGeom>
          <a:noFill/>
        </p:spPr>
        <p:txBody>
          <a:bodyPr wrap="square" rtlCol="0">
            <a:spAutoFit/>
          </a:bodyPr>
          <a:lstStyle/>
          <a:p>
            <a:pPr algn="ctr"/>
            <a:r>
              <a:rPr lang="en-IN" sz="2400" dirty="0">
                <a:solidFill>
                  <a:schemeClr val="bg1"/>
                </a:solidFill>
              </a:rPr>
              <a:t>Model Building and Training</a:t>
            </a:r>
          </a:p>
        </p:txBody>
      </p:sp>
    </p:spTree>
    <p:extLst>
      <p:ext uri="{BB962C8B-B14F-4D97-AF65-F5344CB8AC3E}">
        <p14:creationId xmlns:p14="http://schemas.microsoft.com/office/powerpoint/2010/main" val="2195395344"/>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6BA11-2A29-993E-0704-7FCAA7271FE4}"/>
              </a:ext>
            </a:extLst>
          </p:cNvPr>
          <p:cNvPicPr>
            <a:picLocks noChangeAspect="1"/>
          </p:cNvPicPr>
          <p:nvPr/>
        </p:nvPicPr>
        <p:blipFill>
          <a:blip r:embed="rId2"/>
          <a:stretch>
            <a:fillRect/>
          </a:stretch>
        </p:blipFill>
        <p:spPr>
          <a:xfrm>
            <a:off x="341369" y="339235"/>
            <a:ext cx="6285869" cy="3272391"/>
          </a:xfrm>
          <a:prstGeom prst="rect">
            <a:avLst/>
          </a:prstGeom>
        </p:spPr>
      </p:pic>
      <p:pic>
        <p:nvPicPr>
          <p:cNvPr id="5" name="Picture 4">
            <a:extLst>
              <a:ext uri="{FF2B5EF4-FFF2-40B4-BE49-F238E27FC236}">
                <a16:creationId xmlns:a16="http://schemas.microsoft.com/office/drawing/2014/main" id="{3A449B4C-E6AC-32E1-E995-17B815480847}"/>
              </a:ext>
            </a:extLst>
          </p:cNvPr>
          <p:cNvPicPr>
            <a:picLocks noChangeAspect="1"/>
          </p:cNvPicPr>
          <p:nvPr/>
        </p:nvPicPr>
        <p:blipFill>
          <a:blip r:embed="rId3"/>
          <a:stretch>
            <a:fillRect/>
          </a:stretch>
        </p:blipFill>
        <p:spPr>
          <a:xfrm>
            <a:off x="341369" y="4278492"/>
            <a:ext cx="6393285" cy="3118199"/>
          </a:xfrm>
          <a:prstGeom prst="rect">
            <a:avLst/>
          </a:prstGeom>
        </p:spPr>
      </p:pic>
      <p:pic>
        <p:nvPicPr>
          <p:cNvPr id="7" name="Picture 6">
            <a:extLst>
              <a:ext uri="{FF2B5EF4-FFF2-40B4-BE49-F238E27FC236}">
                <a16:creationId xmlns:a16="http://schemas.microsoft.com/office/drawing/2014/main" id="{7E6432C1-0619-34F0-C8F1-69BCBD993A78}"/>
              </a:ext>
            </a:extLst>
          </p:cNvPr>
          <p:cNvPicPr>
            <a:picLocks noChangeAspect="1"/>
          </p:cNvPicPr>
          <p:nvPr/>
        </p:nvPicPr>
        <p:blipFill>
          <a:blip r:embed="rId4"/>
          <a:stretch>
            <a:fillRect/>
          </a:stretch>
        </p:blipFill>
        <p:spPr>
          <a:xfrm>
            <a:off x="8071106" y="339235"/>
            <a:ext cx="5815582" cy="3272391"/>
          </a:xfrm>
          <a:prstGeom prst="rect">
            <a:avLst/>
          </a:prstGeom>
        </p:spPr>
      </p:pic>
      <p:pic>
        <p:nvPicPr>
          <p:cNvPr id="9" name="Picture 8">
            <a:extLst>
              <a:ext uri="{FF2B5EF4-FFF2-40B4-BE49-F238E27FC236}">
                <a16:creationId xmlns:a16="http://schemas.microsoft.com/office/drawing/2014/main" id="{BAAB9A26-589C-2319-2E57-4646EA4A467F}"/>
              </a:ext>
            </a:extLst>
          </p:cNvPr>
          <p:cNvPicPr>
            <a:picLocks noChangeAspect="1"/>
          </p:cNvPicPr>
          <p:nvPr/>
        </p:nvPicPr>
        <p:blipFill>
          <a:blip r:embed="rId5"/>
          <a:stretch>
            <a:fillRect/>
          </a:stretch>
        </p:blipFill>
        <p:spPr>
          <a:xfrm>
            <a:off x="8071106" y="4278492"/>
            <a:ext cx="5815582" cy="3118200"/>
          </a:xfrm>
          <a:prstGeom prst="rect">
            <a:avLst/>
          </a:prstGeom>
        </p:spPr>
      </p:pic>
      <p:sp>
        <p:nvSpPr>
          <p:cNvPr id="10" name="TextBox 9">
            <a:extLst>
              <a:ext uri="{FF2B5EF4-FFF2-40B4-BE49-F238E27FC236}">
                <a16:creationId xmlns:a16="http://schemas.microsoft.com/office/drawing/2014/main" id="{965B84EF-DCB8-92E2-22A4-7119719ED930}"/>
              </a:ext>
            </a:extLst>
          </p:cNvPr>
          <p:cNvSpPr txBox="1"/>
          <p:nvPr/>
        </p:nvSpPr>
        <p:spPr>
          <a:xfrm>
            <a:off x="341369" y="3755136"/>
            <a:ext cx="6285869" cy="369332"/>
          </a:xfrm>
          <a:prstGeom prst="rect">
            <a:avLst/>
          </a:prstGeom>
          <a:noFill/>
        </p:spPr>
        <p:txBody>
          <a:bodyPr wrap="square" rtlCol="0">
            <a:spAutoFit/>
          </a:bodyPr>
          <a:lstStyle/>
          <a:p>
            <a:r>
              <a:rPr lang="en-IN" dirty="0"/>
              <a:t>Logistic Regression Model </a:t>
            </a:r>
          </a:p>
        </p:txBody>
      </p:sp>
      <p:sp>
        <p:nvSpPr>
          <p:cNvPr id="11" name="TextBox 10">
            <a:extLst>
              <a:ext uri="{FF2B5EF4-FFF2-40B4-BE49-F238E27FC236}">
                <a16:creationId xmlns:a16="http://schemas.microsoft.com/office/drawing/2014/main" id="{E0C2C554-B25A-9C8D-5D03-114403EB4C2A}"/>
              </a:ext>
            </a:extLst>
          </p:cNvPr>
          <p:cNvSpPr txBox="1"/>
          <p:nvPr/>
        </p:nvSpPr>
        <p:spPr>
          <a:xfrm>
            <a:off x="8071106" y="3765650"/>
            <a:ext cx="5815582" cy="369332"/>
          </a:xfrm>
          <a:prstGeom prst="rect">
            <a:avLst/>
          </a:prstGeom>
          <a:noFill/>
        </p:spPr>
        <p:txBody>
          <a:bodyPr wrap="square" rtlCol="0">
            <a:spAutoFit/>
          </a:bodyPr>
          <a:lstStyle/>
          <a:p>
            <a:r>
              <a:rPr lang="en-IN" dirty="0"/>
              <a:t>Decision Tree Model</a:t>
            </a:r>
          </a:p>
        </p:txBody>
      </p:sp>
      <p:sp>
        <p:nvSpPr>
          <p:cNvPr id="12" name="TextBox 11">
            <a:extLst>
              <a:ext uri="{FF2B5EF4-FFF2-40B4-BE49-F238E27FC236}">
                <a16:creationId xmlns:a16="http://schemas.microsoft.com/office/drawing/2014/main" id="{501D0327-26AF-D4D8-9703-48767813BDED}"/>
              </a:ext>
            </a:extLst>
          </p:cNvPr>
          <p:cNvSpPr txBox="1"/>
          <p:nvPr/>
        </p:nvSpPr>
        <p:spPr>
          <a:xfrm>
            <a:off x="341369" y="7656576"/>
            <a:ext cx="6393285" cy="369332"/>
          </a:xfrm>
          <a:prstGeom prst="rect">
            <a:avLst/>
          </a:prstGeom>
          <a:noFill/>
        </p:spPr>
        <p:txBody>
          <a:bodyPr wrap="square" rtlCol="0">
            <a:spAutoFit/>
          </a:bodyPr>
          <a:lstStyle/>
          <a:p>
            <a:r>
              <a:rPr lang="en-IN" dirty="0"/>
              <a:t>Random Classifier Model</a:t>
            </a:r>
          </a:p>
        </p:txBody>
      </p:sp>
      <p:sp>
        <p:nvSpPr>
          <p:cNvPr id="13" name="TextBox 12">
            <a:extLst>
              <a:ext uri="{FF2B5EF4-FFF2-40B4-BE49-F238E27FC236}">
                <a16:creationId xmlns:a16="http://schemas.microsoft.com/office/drawing/2014/main" id="{72440921-39CB-C5AF-FA0B-2F41819F341F}"/>
              </a:ext>
            </a:extLst>
          </p:cNvPr>
          <p:cNvSpPr txBox="1"/>
          <p:nvPr/>
        </p:nvSpPr>
        <p:spPr>
          <a:xfrm>
            <a:off x="8071106" y="7656576"/>
            <a:ext cx="5925310" cy="369332"/>
          </a:xfrm>
          <a:prstGeom prst="rect">
            <a:avLst/>
          </a:prstGeom>
          <a:noFill/>
        </p:spPr>
        <p:txBody>
          <a:bodyPr wrap="square" rtlCol="0">
            <a:spAutoFit/>
          </a:bodyPr>
          <a:lstStyle/>
          <a:p>
            <a:r>
              <a:rPr lang="en-IN" dirty="0"/>
              <a:t>Gaussian Naïve Bayes Model</a:t>
            </a:r>
          </a:p>
        </p:txBody>
      </p:sp>
    </p:spTree>
    <p:extLst>
      <p:ext uri="{BB962C8B-B14F-4D97-AF65-F5344CB8AC3E}">
        <p14:creationId xmlns:p14="http://schemas.microsoft.com/office/powerpoint/2010/main" val="310236633"/>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5" name="Text 1"/>
          <p:cNvSpPr/>
          <p:nvPr/>
        </p:nvSpPr>
        <p:spPr>
          <a:xfrm>
            <a:off x="7614761" y="2376488"/>
            <a:ext cx="6185535"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Model Evaluation: Accuracy Comparison</a:t>
            </a:r>
            <a:endParaRPr lang="en-US" sz="4400" dirty="0"/>
          </a:p>
        </p:txBody>
      </p:sp>
      <p:sp>
        <p:nvSpPr>
          <p:cNvPr id="6" name="Text 2"/>
          <p:cNvSpPr/>
          <p:nvPr/>
        </p:nvSpPr>
        <p:spPr>
          <a:xfrm>
            <a:off x="7614761" y="4727853"/>
            <a:ext cx="6185535" cy="1149072"/>
          </a:xfrm>
          <a:prstGeom prst="rect">
            <a:avLst/>
          </a:prstGeom>
          <a:noFill/>
          <a:ln/>
        </p:spPr>
        <p:txBody>
          <a:bodyPr wrap="square" lIns="0" tIns="0" rIns="0" bIns="0" rtlCol="0" anchor="t"/>
          <a:lstStyle/>
          <a:p>
            <a:pPr marL="0" indent="0">
              <a:lnSpc>
                <a:spcPts val="3000"/>
              </a:lnSpc>
              <a:buNone/>
            </a:pPr>
            <a:r>
              <a:rPr lang="en-US" sz="2000" dirty="0">
                <a:solidFill>
                  <a:srgbClr val="CAD6DE"/>
                </a:solidFill>
                <a:latin typeface="Arial" panose="020B0604020202020204" pitchFamily="34" charset="0"/>
                <a:ea typeface="Cabin" pitchFamily="34" charset="-122"/>
                <a:cs typeface="Arial" panose="020B0604020202020204" pitchFamily="34" charset="0"/>
              </a:rPr>
              <a:t>Logistic regression, Decision Tree achieved 96% accuracy ,Gaussian and  Random Forest Classifier achieved 95% accuracy</a:t>
            </a:r>
            <a:r>
              <a:rPr lang="en-US" sz="1850" dirty="0">
                <a:solidFill>
                  <a:srgbClr val="CAD6DE"/>
                </a:solidFill>
                <a:latin typeface="Cabin" pitchFamily="34" charset="0"/>
                <a:ea typeface="Cabin" pitchFamily="34" charset="-122"/>
                <a:cs typeface="Cabin" pitchFamily="34" charset="-120"/>
              </a:rPr>
              <a:t>.</a:t>
            </a:r>
            <a:endParaRPr lang="en-US" sz="1850" dirty="0"/>
          </a:p>
        </p:txBody>
      </p:sp>
      <p:pic>
        <p:nvPicPr>
          <p:cNvPr id="8" name="Picture 7">
            <a:extLst>
              <a:ext uri="{FF2B5EF4-FFF2-40B4-BE49-F238E27FC236}">
                <a16:creationId xmlns:a16="http://schemas.microsoft.com/office/drawing/2014/main" id="{86C74030-D030-0E76-770B-A015640A92B2}"/>
              </a:ext>
            </a:extLst>
          </p:cNvPr>
          <p:cNvPicPr>
            <a:picLocks noChangeAspect="1"/>
          </p:cNvPicPr>
          <p:nvPr/>
        </p:nvPicPr>
        <p:blipFill>
          <a:blip r:embed="rId4"/>
          <a:stretch>
            <a:fillRect/>
          </a:stretch>
        </p:blipFill>
        <p:spPr>
          <a:xfrm>
            <a:off x="447706" y="308978"/>
            <a:ext cx="6344732" cy="3531502"/>
          </a:xfrm>
          <a:prstGeom prst="rect">
            <a:avLst/>
          </a:prstGeom>
        </p:spPr>
      </p:pic>
      <p:pic>
        <p:nvPicPr>
          <p:cNvPr id="10" name="Picture 9">
            <a:extLst>
              <a:ext uri="{FF2B5EF4-FFF2-40B4-BE49-F238E27FC236}">
                <a16:creationId xmlns:a16="http://schemas.microsoft.com/office/drawing/2014/main" id="{87CB811C-0431-F097-4684-B1388D703158}"/>
              </a:ext>
            </a:extLst>
          </p:cNvPr>
          <p:cNvPicPr>
            <a:picLocks noChangeAspect="1"/>
          </p:cNvPicPr>
          <p:nvPr/>
        </p:nvPicPr>
        <p:blipFill>
          <a:blip r:embed="rId5"/>
          <a:stretch>
            <a:fillRect/>
          </a:stretch>
        </p:blipFill>
        <p:spPr>
          <a:xfrm>
            <a:off x="447706" y="3840480"/>
            <a:ext cx="6344732" cy="4187990"/>
          </a:xfrm>
          <a:prstGeom prst="rect">
            <a:avLst/>
          </a:prstGeom>
        </p:spPr>
      </p:pic>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837724" y="1274683"/>
            <a:ext cx="4505920" cy="563285"/>
          </a:xfrm>
          <a:prstGeom prst="rect">
            <a:avLst/>
          </a:prstGeom>
          <a:noFill/>
          <a:ln/>
        </p:spPr>
        <p:txBody>
          <a:bodyPr wrap="none" lIns="0" tIns="0" rIns="0" bIns="0" rtlCol="0" anchor="t"/>
          <a:lstStyle/>
          <a:p>
            <a:pPr marL="0" indent="0">
              <a:lnSpc>
                <a:spcPts val="4400"/>
              </a:lnSpc>
              <a:buNone/>
            </a:pPr>
            <a:endParaRPr lang="en-US" sz="3500" dirty="0"/>
          </a:p>
        </p:txBody>
      </p:sp>
      <p:pic>
        <p:nvPicPr>
          <p:cNvPr id="4" name="Image 1" descr="preencoded.png"/>
          <p:cNvPicPr>
            <a:picLocks noChangeAspect="1"/>
          </p:cNvPicPr>
          <p:nvPr/>
        </p:nvPicPr>
        <p:blipFill>
          <a:blip r:embed="rId4"/>
          <a:stretch>
            <a:fillRect/>
          </a:stretch>
        </p:blipFill>
        <p:spPr>
          <a:xfrm>
            <a:off x="837724" y="2107168"/>
            <a:ext cx="4078962" cy="2520910"/>
          </a:xfrm>
          <a:prstGeom prst="rect">
            <a:avLst/>
          </a:prstGeom>
        </p:spPr>
      </p:pic>
      <p:sp>
        <p:nvSpPr>
          <p:cNvPr id="5" name="Text 1"/>
          <p:cNvSpPr/>
          <p:nvPr/>
        </p:nvSpPr>
        <p:spPr>
          <a:xfrm>
            <a:off x="837724" y="492728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Accuracy</a:t>
            </a:r>
            <a:endParaRPr lang="en-US" sz="2200" dirty="0"/>
          </a:p>
        </p:txBody>
      </p:sp>
      <p:sp>
        <p:nvSpPr>
          <p:cNvPr id="6" name="Text 2"/>
          <p:cNvSpPr/>
          <p:nvPr/>
        </p:nvSpPr>
        <p:spPr>
          <a:xfrm>
            <a:off x="837724" y="5422821"/>
            <a:ext cx="407896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 measure of how often the model correctly predicts the outcome.</a:t>
            </a:r>
            <a:endParaRPr lang="en-US" sz="1850" dirty="0"/>
          </a:p>
        </p:txBody>
      </p:sp>
      <p:pic>
        <p:nvPicPr>
          <p:cNvPr id="7" name="Image 2" descr="preencoded.png"/>
          <p:cNvPicPr>
            <a:picLocks noChangeAspect="1"/>
          </p:cNvPicPr>
          <p:nvPr/>
        </p:nvPicPr>
        <p:blipFill>
          <a:blip r:embed="rId5"/>
          <a:stretch>
            <a:fillRect/>
          </a:stretch>
        </p:blipFill>
        <p:spPr>
          <a:xfrm>
            <a:off x="5275659" y="2107168"/>
            <a:ext cx="4078962" cy="2520910"/>
          </a:xfrm>
          <a:prstGeom prst="rect">
            <a:avLst/>
          </a:prstGeom>
        </p:spPr>
      </p:pic>
      <p:sp>
        <p:nvSpPr>
          <p:cNvPr id="8" name="Text 3"/>
          <p:cNvSpPr/>
          <p:nvPr/>
        </p:nvSpPr>
        <p:spPr>
          <a:xfrm>
            <a:off x="5275659" y="4927283"/>
            <a:ext cx="291012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Precision &amp; Recall</a:t>
            </a:r>
            <a:endParaRPr lang="en-US" sz="2200" dirty="0"/>
          </a:p>
        </p:txBody>
      </p:sp>
      <p:sp>
        <p:nvSpPr>
          <p:cNvPr id="9" name="Text 4"/>
          <p:cNvSpPr/>
          <p:nvPr/>
        </p:nvSpPr>
        <p:spPr>
          <a:xfrm>
            <a:off x="5275659" y="5422821"/>
            <a:ext cx="4078962"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Precision measures the accuracy of positive predictions, while recall measures the ability to identify all positive cases.</a:t>
            </a:r>
            <a:endParaRPr lang="en-US" sz="1850" dirty="0"/>
          </a:p>
        </p:txBody>
      </p:sp>
      <p:pic>
        <p:nvPicPr>
          <p:cNvPr id="10" name="Image 3" descr="preencoded.png"/>
          <p:cNvPicPr>
            <a:picLocks noChangeAspect="1"/>
          </p:cNvPicPr>
          <p:nvPr/>
        </p:nvPicPr>
        <p:blipFill>
          <a:blip r:embed="rId6"/>
          <a:stretch>
            <a:fillRect/>
          </a:stretch>
        </p:blipFill>
        <p:spPr>
          <a:xfrm>
            <a:off x="9713595" y="2107168"/>
            <a:ext cx="4079081" cy="2521029"/>
          </a:xfrm>
          <a:prstGeom prst="rect">
            <a:avLst/>
          </a:prstGeom>
        </p:spPr>
      </p:pic>
      <p:sp>
        <p:nvSpPr>
          <p:cNvPr id="11" name="Text 5"/>
          <p:cNvSpPr/>
          <p:nvPr/>
        </p:nvSpPr>
        <p:spPr>
          <a:xfrm>
            <a:off x="9713595" y="492740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F1-Score</a:t>
            </a:r>
            <a:endParaRPr lang="en-US" sz="2200" dirty="0"/>
          </a:p>
        </p:txBody>
      </p:sp>
      <p:sp>
        <p:nvSpPr>
          <p:cNvPr id="12" name="Text 6"/>
          <p:cNvSpPr/>
          <p:nvPr/>
        </p:nvSpPr>
        <p:spPr>
          <a:xfrm>
            <a:off x="9713595" y="5422940"/>
            <a:ext cx="4079081"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harmonic mean of precision and recall, providing a balanced measure of model performance.</a:t>
            </a:r>
            <a:endParaRPr lang="en-US" sz="1850" dirty="0"/>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5" name="Text 1"/>
          <p:cNvSpPr/>
          <p:nvPr/>
        </p:nvSpPr>
        <p:spPr>
          <a:xfrm>
            <a:off x="7614761" y="1618774"/>
            <a:ext cx="5797510" cy="563285"/>
          </a:xfrm>
          <a:prstGeom prst="rect">
            <a:avLst/>
          </a:prstGeom>
          <a:noFill/>
          <a:ln/>
        </p:spPr>
        <p:txBody>
          <a:bodyPr wrap="none" lIns="0" tIns="0" rIns="0" bIns="0" rtlCol="0" anchor="t"/>
          <a:lstStyle/>
          <a:p>
            <a:pPr marL="0" indent="0">
              <a:lnSpc>
                <a:spcPts val="4400"/>
              </a:lnSpc>
              <a:buNone/>
            </a:pPr>
            <a:r>
              <a:rPr lang="en-US" sz="3500" dirty="0">
                <a:solidFill>
                  <a:srgbClr val="FFFFFF"/>
                </a:solidFill>
                <a:latin typeface="Unbounded" pitchFamily="34" charset="0"/>
                <a:ea typeface="Unbounded" pitchFamily="34" charset="-122"/>
                <a:cs typeface="Unbounded" pitchFamily="34" charset="-120"/>
              </a:rPr>
              <a:t>Final Model Selection:</a:t>
            </a:r>
            <a:endParaRPr lang="en-US" sz="3500" dirty="0"/>
          </a:p>
        </p:txBody>
      </p:sp>
      <p:sp>
        <p:nvSpPr>
          <p:cNvPr id="6" name="Text 2"/>
          <p:cNvSpPr/>
          <p:nvPr/>
        </p:nvSpPr>
        <p:spPr>
          <a:xfrm>
            <a:off x="7614761" y="2421374"/>
            <a:ext cx="6185535" cy="4213265"/>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best-performing model, Logistic Regression, achieved 96% accuracy in our evaluation, making it the clear choice for deployment. This high accuracy was consistent across multiple evaluation metrics, demonstrating its robustness and reliability. Other models, such as Gaussian, Random Forest Classifier also performed well (95% accuracy), but Logistic Regression's superior performance and computational efficiency made it the most suitable option for our application. The simplicity and interpretability of Logistic Regression also contributed to its selection, as it allows for a more straightforward understanding of the model's predictions.</a:t>
            </a:r>
            <a:endParaRPr lang="en-US" sz="1850" dirty="0"/>
          </a:p>
        </p:txBody>
      </p:sp>
      <p:pic>
        <p:nvPicPr>
          <p:cNvPr id="8" name="Picture 7">
            <a:extLst>
              <a:ext uri="{FF2B5EF4-FFF2-40B4-BE49-F238E27FC236}">
                <a16:creationId xmlns:a16="http://schemas.microsoft.com/office/drawing/2014/main" id="{08DEAB70-0A29-FD06-1AB6-A3CF2F0D1CB1}"/>
              </a:ext>
            </a:extLst>
          </p:cNvPr>
          <p:cNvPicPr>
            <a:picLocks noChangeAspect="1"/>
          </p:cNvPicPr>
          <p:nvPr/>
        </p:nvPicPr>
        <p:blipFill>
          <a:blip r:embed="rId4"/>
          <a:stretch>
            <a:fillRect/>
          </a:stretch>
        </p:blipFill>
        <p:spPr>
          <a:xfrm>
            <a:off x="1111996" y="712149"/>
            <a:ext cx="4242768" cy="2376533"/>
          </a:xfrm>
          <a:prstGeom prst="rect">
            <a:avLst/>
          </a:prstGeom>
        </p:spPr>
      </p:pic>
      <p:pic>
        <p:nvPicPr>
          <p:cNvPr id="10" name="Picture 9">
            <a:extLst>
              <a:ext uri="{FF2B5EF4-FFF2-40B4-BE49-F238E27FC236}">
                <a16:creationId xmlns:a16="http://schemas.microsoft.com/office/drawing/2014/main" id="{B0589092-BB94-5F0D-D09B-2C1D4C99AFE0}"/>
              </a:ext>
            </a:extLst>
          </p:cNvPr>
          <p:cNvPicPr>
            <a:picLocks noChangeAspect="1"/>
          </p:cNvPicPr>
          <p:nvPr/>
        </p:nvPicPr>
        <p:blipFill>
          <a:blip r:embed="rId5"/>
          <a:stretch>
            <a:fillRect/>
          </a:stretch>
        </p:blipFill>
        <p:spPr>
          <a:xfrm>
            <a:off x="267170" y="3649258"/>
            <a:ext cx="3460004" cy="2482334"/>
          </a:xfrm>
          <a:prstGeom prst="rect">
            <a:avLst/>
          </a:prstGeom>
        </p:spPr>
      </p:pic>
      <p:pic>
        <p:nvPicPr>
          <p:cNvPr id="12" name="Picture 11">
            <a:extLst>
              <a:ext uri="{FF2B5EF4-FFF2-40B4-BE49-F238E27FC236}">
                <a16:creationId xmlns:a16="http://schemas.microsoft.com/office/drawing/2014/main" id="{6D09BA97-19CF-5014-2D7C-24ECC2E3A145}"/>
              </a:ext>
            </a:extLst>
          </p:cNvPr>
          <p:cNvPicPr>
            <a:picLocks noChangeAspect="1"/>
          </p:cNvPicPr>
          <p:nvPr/>
        </p:nvPicPr>
        <p:blipFill>
          <a:blip r:embed="rId6"/>
          <a:stretch>
            <a:fillRect/>
          </a:stretch>
        </p:blipFill>
        <p:spPr>
          <a:xfrm>
            <a:off x="3994344" y="3649258"/>
            <a:ext cx="3143567" cy="2482334"/>
          </a:xfrm>
          <a:prstGeom prst="rect">
            <a:avLst/>
          </a:prstGeom>
        </p:spPr>
      </p:pic>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10803" y="559118"/>
            <a:ext cx="5505212" cy="597337"/>
          </a:xfrm>
          <a:prstGeom prst="rect">
            <a:avLst/>
          </a:prstGeom>
          <a:noFill/>
          <a:ln/>
        </p:spPr>
        <p:txBody>
          <a:bodyPr wrap="none" lIns="0" tIns="0" rIns="0" bIns="0" rtlCol="0" anchor="t"/>
          <a:lstStyle/>
          <a:p>
            <a:pPr marL="0" indent="0">
              <a:lnSpc>
                <a:spcPts val="4700"/>
              </a:lnSpc>
              <a:buNone/>
            </a:pPr>
            <a:r>
              <a:rPr lang="en-US" sz="3750" dirty="0">
                <a:solidFill>
                  <a:srgbClr val="FFFFFF"/>
                </a:solidFill>
                <a:latin typeface="Unbounded" pitchFamily="34" charset="0"/>
                <a:ea typeface="Unbounded" pitchFamily="34" charset="-122"/>
                <a:cs typeface="Unbounded" pitchFamily="34" charset="-120"/>
              </a:rPr>
              <a:t>Model Deployment:</a:t>
            </a:r>
            <a:endParaRPr lang="en-US" sz="3750" dirty="0"/>
          </a:p>
        </p:txBody>
      </p:sp>
      <p:sp>
        <p:nvSpPr>
          <p:cNvPr id="5" name="Shape 2"/>
          <p:cNvSpPr/>
          <p:nvPr/>
        </p:nvSpPr>
        <p:spPr>
          <a:xfrm>
            <a:off x="710803" y="1461016"/>
            <a:ext cx="1651040" cy="1476256"/>
          </a:xfrm>
          <a:prstGeom prst="roundRect">
            <a:avLst>
              <a:gd name="adj" fmla="val 2064"/>
            </a:avLst>
          </a:prstGeom>
          <a:solidFill>
            <a:srgbClr val="304755"/>
          </a:solidFill>
          <a:ln/>
        </p:spPr>
        <p:txBody>
          <a:bodyPr/>
          <a:lstStyle/>
          <a:p>
            <a:endParaRPr lang="en-US"/>
          </a:p>
        </p:txBody>
      </p:sp>
      <p:sp>
        <p:nvSpPr>
          <p:cNvPr id="6" name="Text 3"/>
          <p:cNvSpPr/>
          <p:nvPr/>
        </p:nvSpPr>
        <p:spPr>
          <a:xfrm>
            <a:off x="913805" y="1996083"/>
            <a:ext cx="119539" cy="406122"/>
          </a:xfrm>
          <a:prstGeom prst="rect">
            <a:avLst/>
          </a:prstGeom>
          <a:noFill/>
          <a:ln/>
        </p:spPr>
        <p:txBody>
          <a:bodyPr wrap="none" lIns="0" tIns="0" rIns="0" bIns="0" rtlCol="0" anchor="t"/>
          <a:lstStyle/>
          <a:p>
            <a:pPr marL="0" indent="0" algn="ctr">
              <a:lnSpc>
                <a:spcPts val="3150"/>
              </a:lnSpc>
              <a:buNone/>
            </a:pPr>
            <a:r>
              <a:rPr lang="en-US" sz="1950" dirty="0">
                <a:solidFill>
                  <a:srgbClr val="CAD6DE"/>
                </a:solidFill>
                <a:latin typeface="Unbounded" pitchFamily="34" charset="0"/>
                <a:ea typeface="Unbounded" pitchFamily="34" charset="-122"/>
                <a:cs typeface="Unbounded" pitchFamily="34" charset="-120"/>
              </a:rPr>
              <a:t>1</a:t>
            </a:r>
            <a:endParaRPr lang="en-US" sz="1950" dirty="0"/>
          </a:p>
        </p:txBody>
      </p:sp>
      <p:sp>
        <p:nvSpPr>
          <p:cNvPr id="7" name="Text 4"/>
          <p:cNvSpPr/>
          <p:nvPr/>
        </p:nvSpPr>
        <p:spPr>
          <a:xfrm>
            <a:off x="2564844" y="1664018"/>
            <a:ext cx="3075861" cy="298609"/>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Integrating the Model</a:t>
            </a:r>
            <a:endParaRPr lang="en-US" sz="1850" dirty="0"/>
          </a:p>
        </p:txBody>
      </p:sp>
      <p:sp>
        <p:nvSpPr>
          <p:cNvPr id="8" name="Text 5"/>
          <p:cNvSpPr/>
          <p:nvPr/>
        </p:nvSpPr>
        <p:spPr>
          <a:xfrm>
            <a:off x="2564844" y="2084427"/>
            <a:ext cx="11151751" cy="649843"/>
          </a:xfrm>
          <a:prstGeom prst="rect">
            <a:avLst/>
          </a:prstGeom>
          <a:noFill/>
          <a:ln/>
        </p:spPr>
        <p:txBody>
          <a:bodyPr wrap="squar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Model deployment integrates a trained machine learning model into a production environment for end-user or system predictions/insights.</a:t>
            </a:r>
            <a:endParaRPr lang="en-US" sz="1550" dirty="0"/>
          </a:p>
        </p:txBody>
      </p:sp>
      <p:sp>
        <p:nvSpPr>
          <p:cNvPr id="9" name="Shape 6"/>
          <p:cNvSpPr/>
          <p:nvPr/>
        </p:nvSpPr>
        <p:spPr>
          <a:xfrm>
            <a:off x="2463284" y="2927747"/>
            <a:ext cx="11354872" cy="11430"/>
          </a:xfrm>
          <a:prstGeom prst="roundRect">
            <a:avLst>
              <a:gd name="adj" fmla="val 266550"/>
            </a:avLst>
          </a:prstGeom>
          <a:solidFill>
            <a:srgbClr val="49606E"/>
          </a:solidFill>
          <a:ln/>
        </p:spPr>
        <p:txBody>
          <a:bodyPr/>
          <a:lstStyle/>
          <a:p>
            <a:endParaRPr lang="en-US"/>
          </a:p>
        </p:txBody>
      </p:sp>
      <p:sp>
        <p:nvSpPr>
          <p:cNvPr id="10" name="Shape 7"/>
          <p:cNvSpPr/>
          <p:nvPr/>
        </p:nvSpPr>
        <p:spPr>
          <a:xfrm>
            <a:off x="710803" y="3038713"/>
            <a:ext cx="3302198" cy="1151334"/>
          </a:xfrm>
          <a:prstGeom prst="roundRect">
            <a:avLst>
              <a:gd name="adj" fmla="val 2646"/>
            </a:avLst>
          </a:prstGeom>
          <a:solidFill>
            <a:srgbClr val="304755"/>
          </a:solidFill>
          <a:ln/>
        </p:spPr>
        <p:txBody>
          <a:bodyPr/>
          <a:lstStyle/>
          <a:p>
            <a:endParaRPr lang="en-US"/>
          </a:p>
        </p:txBody>
      </p:sp>
      <p:sp>
        <p:nvSpPr>
          <p:cNvPr id="11" name="Text 8"/>
          <p:cNvSpPr/>
          <p:nvPr/>
        </p:nvSpPr>
        <p:spPr>
          <a:xfrm>
            <a:off x="913805" y="3411260"/>
            <a:ext cx="200263" cy="406122"/>
          </a:xfrm>
          <a:prstGeom prst="rect">
            <a:avLst/>
          </a:prstGeom>
          <a:noFill/>
          <a:ln/>
        </p:spPr>
        <p:txBody>
          <a:bodyPr wrap="none" lIns="0" tIns="0" rIns="0" bIns="0" rtlCol="0" anchor="t"/>
          <a:lstStyle/>
          <a:p>
            <a:pPr marL="0" indent="0" algn="ctr">
              <a:lnSpc>
                <a:spcPts val="3150"/>
              </a:lnSpc>
              <a:buNone/>
            </a:pPr>
            <a:r>
              <a:rPr lang="en-US" sz="1950" dirty="0">
                <a:solidFill>
                  <a:srgbClr val="CAD6DE"/>
                </a:solidFill>
                <a:latin typeface="Unbounded" pitchFamily="34" charset="0"/>
                <a:ea typeface="Unbounded" pitchFamily="34" charset="-122"/>
                <a:cs typeface="Unbounded" pitchFamily="34" charset="-120"/>
              </a:rPr>
              <a:t>2</a:t>
            </a:r>
            <a:endParaRPr lang="en-US" sz="1950" dirty="0"/>
          </a:p>
        </p:txBody>
      </p:sp>
      <p:sp>
        <p:nvSpPr>
          <p:cNvPr id="12" name="Text 9"/>
          <p:cNvSpPr/>
          <p:nvPr/>
        </p:nvSpPr>
        <p:spPr>
          <a:xfrm>
            <a:off x="4216003" y="3241715"/>
            <a:ext cx="2952155" cy="298609"/>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Infrastructure Setup</a:t>
            </a:r>
            <a:endParaRPr lang="en-US" sz="1850" dirty="0"/>
          </a:p>
        </p:txBody>
      </p:sp>
      <p:sp>
        <p:nvSpPr>
          <p:cNvPr id="13" name="Text 10"/>
          <p:cNvSpPr/>
          <p:nvPr/>
        </p:nvSpPr>
        <p:spPr>
          <a:xfrm>
            <a:off x="4216003" y="3662124"/>
            <a:ext cx="8641556" cy="324922"/>
          </a:xfrm>
          <a:prstGeom prst="rect">
            <a:avLst/>
          </a:prstGeom>
          <a:noFill/>
          <a:ln/>
        </p:spPr>
        <p:txBody>
          <a:bodyPr wrap="non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Setting up infrastructure, APIs, or user interfaces ensures scalability and reliability for real-world usage.</a:t>
            </a:r>
            <a:endParaRPr lang="en-US" sz="1550" dirty="0"/>
          </a:p>
        </p:txBody>
      </p:sp>
      <p:sp>
        <p:nvSpPr>
          <p:cNvPr id="14" name="Shape 11"/>
          <p:cNvSpPr/>
          <p:nvPr/>
        </p:nvSpPr>
        <p:spPr>
          <a:xfrm>
            <a:off x="4114443" y="4180523"/>
            <a:ext cx="9703713" cy="11430"/>
          </a:xfrm>
          <a:prstGeom prst="roundRect">
            <a:avLst>
              <a:gd name="adj" fmla="val 266550"/>
            </a:avLst>
          </a:prstGeom>
          <a:solidFill>
            <a:srgbClr val="49606E"/>
          </a:solidFill>
          <a:ln/>
        </p:spPr>
        <p:txBody>
          <a:bodyPr/>
          <a:lstStyle/>
          <a:p>
            <a:endParaRPr lang="en-US"/>
          </a:p>
        </p:txBody>
      </p:sp>
      <p:sp>
        <p:nvSpPr>
          <p:cNvPr id="15" name="Shape 12"/>
          <p:cNvSpPr/>
          <p:nvPr/>
        </p:nvSpPr>
        <p:spPr>
          <a:xfrm>
            <a:off x="710803" y="4291489"/>
            <a:ext cx="4953238" cy="1476256"/>
          </a:xfrm>
          <a:prstGeom prst="roundRect">
            <a:avLst>
              <a:gd name="adj" fmla="val 2064"/>
            </a:avLst>
          </a:prstGeom>
          <a:solidFill>
            <a:srgbClr val="304755"/>
          </a:solidFill>
          <a:ln/>
        </p:spPr>
        <p:txBody>
          <a:bodyPr/>
          <a:lstStyle/>
          <a:p>
            <a:endParaRPr lang="en-US"/>
          </a:p>
        </p:txBody>
      </p:sp>
      <p:sp>
        <p:nvSpPr>
          <p:cNvPr id="16" name="Text 13"/>
          <p:cNvSpPr/>
          <p:nvPr/>
        </p:nvSpPr>
        <p:spPr>
          <a:xfrm>
            <a:off x="913805" y="4826556"/>
            <a:ext cx="204073" cy="406122"/>
          </a:xfrm>
          <a:prstGeom prst="rect">
            <a:avLst/>
          </a:prstGeom>
          <a:noFill/>
          <a:ln/>
        </p:spPr>
        <p:txBody>
          <a:bodyPr wrap="none" lIns="0" tIns="0" rIns="0" bIns="0" rtlCol="0" anchor="t"/>
          <a:lstStyle/>
          <a:p>
            <a:pPr marL="0" indent="0" algn="ctr">
              <a:lnSpc>
                <a:spcPts val="3150"/>
              </a:lnSpc>
              <a:buNone/>
            </a:pPr>
            <a:r>
              <a:rPr lang="en-US" sz="1950" dirty="0">
                <a:solidFill>
                  <a:srgbClr val="CAD6DE"/>
                </a:solidFill>
                <a:latin typeface="Unbounded" pitchFamily="34" charset="0"/>
                <a:ea typeface="Unbounded" pitchFamily="34" charset="-122"/>
                <a:cs typeface="Unbounded" pitchFamily="34" charset="-120"/>
              </a:rPr>
              <a:t>3</a:t>
            </a:r>
            <a:endParaRPr lang="en-US" sz="1950" dirty="0"/>
          </a:p>
        </p:txBody>
      </p:sp>
      <p:sp>
        <p:nvSpPr>
          <p:cNvPr id="17" name="Text 14"/>
          <p:cNvSpPr/>
          <p:nvPr/>
        </p:nvSpPr>
        <p:spPr>
          <a:xfrm>
            <a:off x="5867043" y="4494490"/>
            <a:ext cx="3235166" cy="298609"/>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Deployment Platforms</a:t>
            </a:r>
            <a:endParaRPr lang="en-US" sz="1850" dirty="0"/>
          </a:p>
        </p:txBody>
      </p:sp>
      <p:sp>
        <p:nvSpPr>
          <p:cNvPr id="18" name="Text 15"/>
          <p:cNvSpPr/>
          <p:nvPr/>
        </p:nvSpPr>
        <p:spPr>
          <a:xfrm>
            <a:off x="5867043" y="4914900"/>
            <a:ext cx="7849553" cy="649843"/>
          </a:xfrm>
          <a:prstGeom prst="rect">
            <a:avLst/>
          </a:prstGeom>
          <a:noFill/>
          <a:ln/>
        </p:spPr>
        <p:txBody>
          <a:bodyPr wrap="squar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Platforms like Streamlit, Flask, AWS, Azure, or Docker deploy models as web applications or services.</a:t>
            </a:r>
            <a:endParaRPr lang="en-US" sz="1550" dirty="0"/>
          </a:p>
        </p:txBody>
      </p:sp>
      <p:sp>
        <p:nvSpPr>
          <p:cNvPr id="19" name="Shape 16"/>
          <p:cNvSpPr/>
          <p:nvPr/>
        </p:nvSpPr>
        <p:spPr>
          <a:xfrm>
            <a:off x="5765483" y="5758220"/>
            <a:ext cx="8052673" cy="11430"/>
          </a:xfrm>
          <a:prstGeom prst="roundRect">
            <a:avLst>
              <a:gd name="adj" fmla="val 266550"/>
            </a:avLst>
          </a:prstGeom>
          <a:solidFill>
            <a:srgbClr val="49606E"/>
          </a:solidFill>
          <a:ln/>
        </p:spPr>
        <p:txBody>
          <a:bodyPr/>
          <a:lstStyle/>
          <a:p>
            <a:endParaRPr lang="en-US"/>
          </a:p>
        </p:txBody>
      </p:sp>
      <p:sp>
        <p:nvSpPr>
          <p:cNvPr id="20" name="Shape 17"/>
          <p:cNvSpPr/>
          <p:nvPr/>
        </p:nvSpPr>
        <p:spPr>
          <a:xfrm>
            <a:off x="710803" y="5869186"/>
            <a:ext cx="6604397" cy="1801177"/>
          </a:xfrm>
          <a:prstGeom prst="roundRect">
            <a:avLst>
              <a:gd name="adj" fmla="val 1691"/>
            </a:avLst>
          </a:prstGeom>
          <a:solidFill>
            <a:srgbClr val="304755"/>
          </a:solidFill>
          <a:ln/>
        </p:spPr>
        <p:txBody>
          <a:bodyPr/>
          <a:lstStyle/>
          <a:p>
            <a:endParaRPr lang="en-US"/>
          </a:p>
        </p:txBody>
      </p:sp>
      <p:sp>
        <p:nvSpPr>
          <p:cNvPr id="21" name="Text 18"/>
          <p:cNvSpPr/>
          <p:nvPr/>
        </p:nvSpPr>
        <p:spPr>
          <a:xfrm>
            <a:off x="913805" y="6566654"/>
            <a:ext cx="203835" cy="406122"/>
          </a:xfrm>
          <a:prstGeom prst="rect">
            <a:avLst/>
          </a:prstGeom>
          <a:noFill/>
          <a:ln/>
        </p:spPr>
        <p:txBody>
          <a:bodyPr wrap="none" lIns="0" tIns="0" rIns="0" bIns="0" rtlCol="0" anchor="t"/>
          <a:lstStyle/>
          <a:p>
            <a:pPr marL="0" indent="0" algn="ctr">
              <a:lnSpc>
                <a:spcPts val="3150"/>
              </a:lnSpc>
              <a:buNone/>
            </a:pPr>
            <a:r>
              <a:rPr lang="en-US" sz="1950" dirty="0">
                <a:solidFill>
                  <a:srgbClr val="CAD6DE"/>
                </a:solidFill>
                <a:latin typeface="Unbounded" pitchFamily="34" charset="0"/>
                <a:ea typeface="Unbounded" pitchFamily="34" charset="-122"/>
                <a:cs typeface="Unbounded" pitchFamily="34" charset="-120"/>
              </a:rPr>
              <a:t>4</a:t>
            </a:r>
            <a:endParaRPr lang="en-US" sz="1950" dirty="0"/>
          </a:p>
        </p:txBody>
      </p:sp>
      <p:sp>
        <p:nvSpPr>
          <p:cNvPr id="22" name="Text 19"/>
          <p:cNvSpPr/>
          <p:nvPr/>
        </p:nvSpPr>
        <p:spPr>
          <a:xfrm>
            <a:off x="7518202" y="6072188"/>
            <a:ext cx="2923223" cy="298609"/>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Deployment Method</a:t>
            </a:r>
            <a:endParaRPr lang="en-US" sz="1850" dirty="0"/>
          </a:p>
        </p:txBody>
      </p:sp>
      <p:sp>
        <p:nvSpPr>
          <p:cNvPr id="23" name="Text 20"/>
          <p:cNvSpPr/>
          <p:nvPr/>
        </p:nvSpPr>
        <p:spPr>
          <a:xfrm>
            <a:off x="7518202" y="6492597"/>
            <a:ext cx="6198394" cy="974765"/>
          </a:xfrm>
          <a:prstGeom prst="rect">
            <a:avLst/>
          </a:prstGeom>
          <a:noFill/>
          <a:ln/>
        </p:spPr>
        <p:txBody>
          <a:bodyPr wrap="squar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We used the pickle library. The Logistic Regression model and scaler were converted to .pkl files, then used with Streamlit for web-based predictions.</a:t>
            </a:r>
            <a:endParaRPr lang="en-US" sz="1550" dirty="0"/>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22221" y="603848"/>
            <a:ext cx="1042701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Using </a:t>
            </a:r>
            <a:r>
              <a:rPr lang="en-US" sz="4400" dirty="0" err="1">
                <a:solidFill>
                  <a:srgbClr val="FFFFFF"/>
                </a:solidFill>
                <a:latin typeface="Unbounded" pitchFamily="34" charset="0"/>
                <a:ea typeface="Unbounded" pitchFamily="34" charset="-122"/>
                <a:cs typeface="Unbounded" pitchFamily="34" charset="-120"/>
              </a:rPr>
              <a:t>Streamlit</a:t>
            </a:r>
            <a:r>
              <a:rPr lang="en-US" sz="4400" dirty="0">
                <a:solidFill>
                  <a:srgbClr val="FFFFFF"/>
                </a:solidFill>
                <a:latin typeface="Unbounded" pitchFamily="34" charset="0"/>
                <a:ea typeface="Unbounded" pitchFamily="34" charset="-122"/>
                <a:cs typeface="Unbounded" pitchFamily="34" charset="-120"/>
              </a:rPr>
              <a:t> for Deployment:</a:t>
            </a:r>
            <a:endParaRPr lang="en-US" sz="4400" dirty="0"/>
          </a:p>
        </p:txBody>
      </p:sp>
      <p:sp>
        <p:nvSpPr>
          <p:cNvPr id="4" name="Text 1"/>
          <p:cNvSpPr/>
          <p:nvPr/>
        </p:nvSpPr>
        <p:spPr>
          <a:xfrm>
            <a:off x="837724" y="3476387"/>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7" name="Text 4"/>
          <p:cNvSpPr/>
          <p:nvPr/>
        </p:nvSpPr>
        <p:spPr>
          <a:xfrm>
            <a:off x="837724" y="5433060"/>
            <a:ext cx="12954952"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11" name="Picture 10" descr="A black screen with green text&#10;&#10;Description automatically generated">
            <a:extLst>
              <a:ext uri="{FF2B5EF4-FFF2-40B4-BE49-F238E27FC236}">
                <a16:creationId xmlns:a16="http://schemas.microsoft.com/office/drawing/2014/main" id="{DCCD0FFD-7FBE-7533-E77D-B4457792C683}"/>
              </a:ext>
            </a:extLst>
          </p:cNvPr>
          <p:cNvPicPr>
            <a:picLocks noChangeAspect="1"/>
          </p:cNvPicPr>
          <p:nvPr/>
        </p:nvPicPr>
        <p:blipFill>
          <a:blip r:embed="rId4"/>
          <a:stretch>
            <a:fillRect/>
          </a:stretch>
        </p:blipFill>
        <p:spPr>
          <a:xfrm>
            <a:off x="216132" y="1612715"/>
            <a:ext cx="6733308" cy="1393017"/>
          </a:xfrm>
          <a:prstGeom prst="rect">
            <a:avLst/>
          </a:prstGeom>
        </p:spPr>
      </p:pic>
      <p:pic>
        <p:nvPicPr>
          <p:cNvPr id="13" name="Picture 12" descr="A screen shot of a computer program&#10;&#10;Description automatically generated">
            <a:extLst>
              <a:ext uri="{FF2B5EF4-FFF2-40B4-BE49-F238E27FC236}">
                <a16:creationId xmlns:a16="http://schemas.microsoft.com/office/drawing/2014/main" id="{3CCBB8D1-D520-CB6D-ED2F-040325310017}"/>
              </a:ext>
            </a:extLst>
          </p:cNvPr>
          <p:cNvPicPr>
            <a:picLocks noChangeAspect="1"/>
          </p:cNvPicPr>
          <p:nvPr/>
        </p:nvPicPr>
        <p:blipFill>
          <a:blip r:embed="rId5"/>
          <a:stretch>
            <a:fillRect/>
          </a:stretch>
        </p:blipFill>
        <p:spPr>
          <a:xfrm>
            <a:off x="8095297" y="1307865"/>
            <a:ext cx="5389245" cy="5769034"/>
          </a:xfrm>
          <a:prstGeom prst="rect">
            <a:avLst/>
          </a:prstGeom>
        </p:spPr>
      </p:pic>
      <p:sp>
        <p:nvSpPr>
          <p:cNvPr id="14" name="TextBox 13">
            <a:extLst>
              <a:ext uri="{FF2B5EF4-FFF2-40B4-BE49-F238E27FC236}">
                <a16:creationId xmlns:a16="http://schemas.microsoft.com/office/drawing/2014/main" id="{6CE84387-2770-7A73-A2B2-1B442F605892}"/>
              </a:ext>
            </a:extLst>
          </p:cNvPr>
          <p:cNvSpPr txBox="1"/>
          <p:nvPr/>
        </p:nvSpPr>
        <p:spPr>
          <a:xfrm>
            <a:off x="680995" y="2756745"/>
            <a:ext cx="6733308" cy="680892"/>
          </a:xfrm>
          <a:prstGeom prst="rect">
            <a:avLst/>
          </a:prstGeom>
          <a:noFill/>
        </p:spPr>
        <p:txBody>
          <a:bodyPr wrap="square" rtlCol="0">
            <a:spAutoFit/>
          </a:bodyPr>
          <a:lstStyle/>
          <a:p>
            <a:pPr marL="0" indent="0">
              <a:lnSpc>
                <a:spcPts val="5500"/>
              </a:lnSpc>
              <a:buNone/>
            </a:pPr>
            <a:r>
              <a:rPr lang="en-US" sz="1800" dirty="0">
                <a:solidFill>
                  <a:srgbClr val="FFFFFF"/>
                </a:solidFill>
                <a:latin typeface="Unbounded" pitchFamily="34" charset="0"/>
                <a:ea typeface="Unbounded" pitchFamily="34" charset="-122"/>
                <a:cs typeface="Unbounded" pitchFamily="34" charset="-120"/>
              </a:rPr>
              <a:t>Step 1 : Dump the model in the pickle file</a:t>
            </a:r>
            <a:endParaRPr lang="en-US" sz="1800" dirty="0"/>
          </a:p>
        </p:txBody>
      </p:sp>
      <p:sp>
        <p:nvSpPr>
          <p:cNvPr id="15" name="TextBox 14">
            <a:extLst>
              <a:ext uri="{FF2B5EF4-FFF2-40B4-BE49-F238E27FC236}">
                <a16:creationId xmlns:a16="http://schemas.microsoft.com/office/drawing/2014/main" id="{8DDC29EC-0D58-98D2-B086-FD6BC6339AEE}"/>
              </a:ext>
            </a:extLst>
          </p:cNvPr>
          <p:cNvSpPr txBox="1"/>
          <p:nvPr/>
        </p:nvSpPr>
        <p:spPr>
          <a:xfrm>
            <a:off x="7365075" y="6899117"/>
            <a:ext cx="6849687" cy="680892"/>
          </a:xfrm>
          <a:prstGeom prst="rect">
            <a:avLst/>
          </a:prstGeom>
          <a:noFill/>
        </p:spPr>
        <p:txBody>
          <a:bodyPr wrap="square" rtlCol="0">
            <a:spAutoFit/>
          </a:bodyPr>
          <a:lstStyle/>
          <a:p>
            <a:pPr marL="0" indent="0">
              <a:lnSpc>
                <a:spcPts val="5500"/>
              </a:lnSpc>
              <a:buNone/>
            </a:pPr>
            <a:r>
              <a:rPr lang="en-US" sz="1800" dirty="0">
                <a:solidFill>
                  <a:srgbClr val="FFFFFF"/>
                </a:solidFill>
                <a:latin typeface="Unbounded" pitchFamily="34" charset="0"/>
                <a:ea typeface="Unbounded" pitchFamily="34" charset="-122"/>
                <a:cs typeface="Unbounded" pitchFamily="34" charset="-120"/>
              </a:rPr>
              <a:t>Step 2 : Prepare python file (.</a:t>
            </a:r>
            <a:r>
              <a:rPr lang="en-US" sz="1800" dirty="0" err="1">
                <a:solidFill>
                  <a:srgbClr val="FFFFFF"/>
                </a:solidFill>
                <a:latin typeface="Unbounded" pitchFamily="34" charset="0"/>
                <a:ea typeface="Unbounded" pitchFamily="34" charset="-122"/>
                <a:cs typeface="Unbounded" pitchFamily="34" charset="-120"/>
              </a:rPr>
              <a:t>py</a:t>
            </a:r>
            <a:r>
              <a:rPr lang="en-US" sz="1800" dirty="0">
                <a:solidFill>
                  <a:srgbClr val="FFFFFF"/>
                </a:solidFill>
                <a:latin typeface="Unbounded" pitchFamily="34" charset="0"/>
                <a:ea typeface="Unbounded" pitchFamily="34" charset="-122"/>
                <a:cs typeface="Unbounded" pitchFamily="34" charset="-120"/>
              </a:rPr>
              <a:t>) for </a:t>
            </a:r>
            <a:r>
              <a:rPr lang="en-US" sz="1800" dirty="0" err="1">
                <a:solidFill>
                  <a:srgbClr val="FFFFFF"/>
                </a:solidFill>
                <a:latin typeface="Unbounded" pitchFamily="34" charset="0"/>
                <a:ea typeface="Unbounded" pitchFamily="34" charset="-122"/>
                <a:cs typeface="Unbounded" pitchFamily="34" charset="-120"/>
              </a:rPr>
              <a:t>deployement</a:t>
            </a:r>
            <a:endParaRPr lang="en-US" sz="1800" dirty="0"/>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837724" y="1022033"/>
            <a:ext cx="6185535" cy="6185535"/>
          </a:xfrm>
          <a:prstGeom prst="rect">
            <a:avLst/>
          </a:prstGeom>
        </p:spPr>
      </p:pic>
      <p:sp>
        <p:nvSpPr>
          <p:cNvPr id="5" name="Text 1"/>
          <p:cNvSpPr/>
          <p:nvPr/>
        </p:nvSpPr>
        <p:spPr>
          <a:xfrm>
            <a:off x="7614761" y="125003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Group_Members_4:</a:t>
            </a:r>
            <a:endParaRPr lang="en-US" sz="4400" dirty="0"/>
          </a:p>
        </p:txBody>
      </p:sp>
      <p:sp>
        <p:nvSpPr>
          <p:cNvPr id="6" name="Shape 2"/>
          <p:cNvSpPr/>
          <p:nvPr/>
        </p:nvSpPr>
        <p:spPr>
          <a:xfrm>
            <a:off x="7614761" y="2223254"/>
            <a:ext cx="6185535" cy="4127897"/>
          </a:xfrm>
          <a:prstGeom prst="roundRect">
            <a:avLst>
              <a:gd name="adj" fmla="val 870"/>
            </a:avLst>
          </a:prstGeom>
          <a:noFill/>
          <a:ln w="7620">
            <a:solidFill>
              <a:srgbClr val="FFFFFF">
                <a:alpha val="24000"/>
              </a:srgbClr>
            </a:solidFill>
            <a:prstDash val="solid"/>
          </a:ln>
        </p:spPr>
        <p:txBody>
          <a:bodyPr/>
          <a:lstStyle/>
          <a:p>
            <a:endParaRPr lang="en-US"/>
          </a:p>
        </p:txBody>
      </p:sp>
      <p:sp>
        <p:nvSpPr>
          <p:cNvPr id="7" name="Shape 3"/>
          <p:cNvSpPr/>
          <p:nvPr/>
        </p:nvSpPr>
        <p:spPr>
          <a:xfrm>
            <a:off x="7622381" y="2230874"/>
            <a:ext cx="6170295" cy="685443"/>
          </a:xfrm>
          <a:prstGeom prst="rect">
            <a:avLst/>
          </a:prstGeom>
          <a:solidFill>
            <a:srgbClr val="FFFFFF">
              <a:alpha val="4000"/>
            </a:srgbClr>
          </a:solidFill>
          <a:ln/>
        </p:spPr>
        <p:txBody>
          <a:bodyPr/>
          <a:lstStyle/>
          <a:p>
            <a:endParaRPr lang="en-US"/>
          </a:p>
        </p:txBody>
      </p:sp>
      <p:sp>
        <p:nvSpPr>
          <p:cNvPr id="8" name="Text 4"/>
          <p:cNvSpPr/>
          <p:nvPr/>
        </p:nvSpPr>
        <p:spPr>
          <a:xfrm>
            <a:off x="7861697" y="2382083"/>
            <a:ext cx="5691664"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THADAKMALLA SRINIVASA SAI SHISHIR</a:t>
            </a:r>
            <a:endParaRPr lang="en-US" sz="1850" dirty="0"/>
          </a:p>
        </p:txBody>
      </p:sp>
      <p:sp>
        <p:nvSpPr>
          <p:cNvPr id="9" name="Shape 5"/>
          <p:cNvSpPr/>
          <p:nvPr/>
        </p:nvSpPr>
        <p:spPr>
          <a:xfrm>
            <a:off x="7622381" y="2916317"/>
            <a:ext cx="6170295" cy="685443"/>
          </a:xfrm>
          <a:prstGeom prst="rect">
            <a:avLst/>
          </a:prstGeom>
          <a:solidFill>
            <a:srgbClr val="000000">
              <a:alpha val="4000"/>
            </a:srgbClr>
          </a:solidFill>
          <a:ln/>
        </p:spPr>
        <p:txBody>
          <a:bodyPr/>
          <a:lstStyle/>
          <a:p>
            <a:endParaRPr lang="en-US"/>
          </a:p>
        </p:txBody>
      </p:sp>
      <p:sp>
        <p:nvSpPr>
          <p:cNvPr id="10" name="Text 6"/>
          <p:cNvSpPr/>
          <p:nvPr/>
        </p:nvSpPr>
        <p:spPr>
          <a:xfrm>
            <a:off x="7861697" y="3067526"/>
            <a:ext cx="5691664"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RONAK SULTANA ASGARI</a:t>
            </a:r>
            <a:endParaRPr lang="en-US" sz="1850" dirty="0"/>
          </a:p>
        </p:txBody>
      </p:sp>
      <p:sp>
        <p:nvSpPr>
          <p:cNvPr id="11" name="Shape 7"/>
          <p:cNvSpPr/>
          <p:nvPr/>
        </p:nvSpPr>
        <p:spPr>
          <a:xfrm>
            <a:off x="7622381" y="3601760"/>
            <a:ext cx="6170295" cy="685443"/>
          </a:xfrm>
          <a:prstGeom prst="rect">
            <a:avLst/>
          </a:prstGeom>
          <a:solidFill>
            <a:srgbClr val="FFFFFF">
              <a:alpha val="4000"/>
            </a:srgbClr>
          </a:solidFill>
          <a:ln/>
        </p:spPr>
        <p:txBody>
          <a:bodyPr/>
          <a:lstStyle/>
          <a:p>
            <a:endParaRPr lang="en-US"/>
          </a:p>
        </p:txBody>
      </p:sp>
      <p:sp>
        <p:nvSpPr>
          <p:cNvPr id="12" name="Text 8"/>
          <p:cNvSpPr/>
          <p:nvPr/>
        </p:nvSpPr>
        <p:spPr>
          <a:xfrm>
            <a:off x="7861697" y="3752969"/>
            <a:ext cx="5691664"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MUHAMMED SHAZ ASHRAF</a:t>
            </a:r>
            <a:endParaRPr lang="en-US" sz="1850" dirty="0"/>
          </a:p>
        </p:txBody>
      </p:sp>
      <p:sp>
        <p:nvSpPr>
          <p:cNvPr id="13" name="Shape 9"/>
          <p:cNvSpPr/>
          <p:nvPr/>
        </p:nvSpPr>
        <p:spPr>
          <a:xfrm>
            <a:off x="7622381" y="4287203"/>
            <a:ext cx="6170295" cy="685443"/>
          </a:xfrm>
          <a:prstGeom prst="rect">
            <a:avLst/>
          </a:prstGeom>
          <a:solidFill>
            <a:srgbClr val="000000">
              <a:alpha val="4000"/>
            </a:srgbClr>
          </a:solidFill>
          <a:ln/>
        </p:spPr>
        <p:txBody>
          <a:bodyPr/>
          <a:lstStyle/>
          <a:p>
            <a:endParaRPr lang="en-US"/>
          </a:p>
        </p:txBody>
      </p:sp>
      <p:sp>
        <p:nvSpPr>
          <p:cNvPr id="14" name="Text 10"/>
          <p:cNvSpPr/>
          <p:nvPr/>
        </p:nvSpPr>
        <p:spPr>
          <a:xfrm>
            <a:off x="7861697" y="4438412"/>
            <a:ext cx="5691664"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VADITHIYA PAVAN KUMAR NAIK</a:t>
            </a:r>
            <a:endParaRPr lang="en-US" sz="1850" dirty="0"/>
          </a:p>
        </p:txBody>
      </p:sp>
      <p:sp>
        <p:nvSpPr>
          <p:cNvPr id="15" name="Shape 11"/>
          <p:cNvSpPr/>
          <p:nvPr/>
        </p:nvSpPr>
        <p:spPr>
          <a:xfrm>
            <a:off x="7622381" y="4972645"/>
            <a:ext cx="6170295" cy="685443"/>
          </a:xfrm>
          <a:prstGeom prst="rect">
            <a:avLst/>
          </a:prstGeom>
          <a:solidFill>
            <a:srgbClr val="FFFFFF">
              <a:alpha val="4000"/>
            </a:srgbClr>
          </a:solidFill>
          <a:ln/>
        </p:spPr>
        <p:txBody>
          <a:bodyPr/>
          <a:lstStyle/>
          <a:p>
            <a:endParaRPr lang="en-US"/>
          </a:p>
        </p:txBody>
      </p:sp>
      <p:sp>
        <p:nvSpPr>
          <p:cNvPr id="16" name="Text 12"/>
          <p:cNvSpPr/>
          <p:nvPr/>
        </p:nvSpPr>
        <p:spPr>
          <a:xfrm>
            <a:off x="7861697" y="5123855"/>
            <a:ext cx="5691664"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ANAPURAM SANJAY</a:t>
            </a:r>
            <a:endParaRPr lang="en-US" sz="1850" dirty="0"/>
          </a:p>
        </p:txBody>
      </p:sp>
      <p:sp>
        <p:nvSpPr>
          <p:cNvPr id="17" name="Shape 13"/>
          <p:cNvSpPr/>
          <p:nvPr/>
        </p:nvSpPr>
        <p:spPr>
          <a:xfrm>
            <a:off x="7622381" y="5658088"/>
            <a:ext cx="6170295" cy="685443"/>
          </a:xfrm>
          <a:prstGeom prst="rect">
            <a:avLst/>
          </a:prstGeom>
          <a:solidFill>
            <a:srgbClr val="000000">
              <a:alpha val="4000"/>
            </a:srgbClr>
          </a:solidFill>
          <a:ln/>
        </p:spPr>
        <p:txBody>
          <a:bodyPr/>
          <a:lstStyle/>
          <a:p>
            <a:endParaRPr lang="en-US"/>
          </a:p>
        </p:txBody>
      </p:sp>
      <p:sp>
        <p:nvSpPr>
          <p:cNvPr id="18" name="Text 14"/>
          <p:cNvSpPr/>
          <p:nvPr/>
        </p:nvSpPr>
        <p:spPr>
          <a:xfrm>
            <a:off x="7861697" y="5809298"/>
            <a:ext cx="5691664"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BANDARU DURGA SWATHI</a:t>
            </a:r>
            <a:endParaRPr lang="en-US" sz="1850" dirty="0"/>
          </a:p>
        </p:txBody>
      </p:sp>
      <p:sp>
        <p:nvSpPr>
          <p:cNvPr id="19" name="Text 15"/>
          <p:cNvSpPr/>
          <p:nvPr/>
        </p:nvSpPr>
        <p:spPr>
          <a:xfrm>
            <a:off x="7614761" y="6620351"/>
            <a:ext cx="6185535"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screen&#10;&#10;Description automatically generated">
            <a:extLst>
              <a:ext uri="{FF2B5EF4-FFF2-40B4-BE49-F238E27FC236}">
                <a16:creationId xmlns:a16="http://schemas.microsoft.com/office/drawing/2014/main" id="{B35EAA70-1A14-E9E6-8FEF-C3F1B2DB3D07}"/>
              </a:ext>
            </a:extLst>
          </p:cNvPr>
          <p:cNvPicPr>
            <a:picLocks noChangeAspect="1"/>
          </p:cNvPicPr>
          <p:nvPr/>
        </p:nvPicPr>
        <p:blipFill>
          <a:blip r:embed="rId2"/>
          <a:stretch>
            <a:fillRect/>
          </a:stretch>
        </p:blipFill>
        <p:spPr>
          <a:xfrm>
            <a:off x="133004" y="482138"/>
            <a:ext cx="6500552" cy="6783186"/>
          </a:xfrm>
          <a:prstGeom prst="rect">
            <a:avLst/>
          </a:prstGeom>
        </p:spPr>
      </p:pic>
      <p:pic>
        <p:nvPicPr>
          <p:cNvPr id="7" name="Picture 6" descr="A computer screen with text&#10;&#10;Description automatically generated">
            <a:extLst>
              <a:ext uri="{FF2B5EF4-FFF2-40B4-BE49-F238E27FC236}">
                <a16:creationId xmlns:a16="http://schemas.microsoft.com/office/drawing/2014/main" id="{8FDF7AC9-565F-3E7D-7F43-1BE51831B5A6}"/>
              </a:ext>
            </a:extLst>
          </p:cNvPr>
          <p:cNvPicPr>
            <a:picLocks noChangeAspect="1"/>
          </p:cNvPicPr>
          <p:nvPr/>
        </p:nvPicPr>
        <p:blipFill>
          <a:blip r:embed="rId3"/>
          <a:stretch>
            <a:fillRect/>
          </a:stretch>
        </p:blipFill>
        <p:spPr>
          <a:xfrm>
            <a:off x="6724996" y="2548198"/>
            <a:ext cx="7772400" cy="1795424"/>
          </a:xfrm>
          <a:prstGeom prst="rect">
            <a:avLst/>
          </a:prstGeom>
        </p:spPr>
      </p:pic>
    </p:spTree>
    <p:extLst>
      <p:ext uri="{BB962C8B-B14F-4D97-AF65-F5344CB8AC3E}">
        <p14:creationId xmlns:p14="http://schemas.microsoft.com/office/powerpoint/2010/main" val="1053944433"/>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469094"/>
            <a:ext cx="656594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Streamlit Interface:</a:t>
            </a:r>
            <a:endParaRPr lang="en-US" sz="4400" dirty="0"/>
          </a:p>
        </p:txBody>
      </p:sp>
      <p:sp>
        <p:nvSpPr>
          <p:cNvPr id="5" name="Text 2"/>
          <p:cNvSpPr/>
          <p:nvPr/>
        </p:nvSpPr>
        <p:spPr>
          <a:xfrm>
            <a:off x="837724" y="3476387"/>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6" name="Text 3"/>
          <p:cNvSpPr/>
          <p:nvPr/>
        </p:nvSpPr>
        <p:spPr>
          <a:xfrm>
            <a:off x="837724" y="4128611"/>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7" name="Text 4"/>
          <p:cNvSpPr/>
          <p:nvPr/>
        </p:nvSpPr>
        <p:spPr>
          <a:xfrm>
            <a:off x="837724" y="4780836"/>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8" name="Text 5"/>
          <p:cNvSpPr/>
          <p:nvPr/>
        </p:nvSpPr>
        <p:spPr>
          <a:xfrm>
            <a:off x="837724" y="5433060"/>
            <a:ext cx="12954952"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10" name="Picture 9" descr="A screenshot of a computer&#10;&#10;Description automatically generated">
            <a:extLst>
              <a:ext uri="{FF2B5EF4-FFF2-40B4-BE49-F238E27FC236}">
                <a16:creationId xmlns:a16="http://schemas.microsoft.com/office/drawing/2014/main" id="{7A754ADB-1412-D153-863A-273017C9CE24}"/>
              </a:ext>
            </a:extLst>
          </p:cNvPr>
          <p:cNvPicPr>
            <a:picLocks noChangeAspect="1"/>
          </p:cNvPicPr>
          <p:nvPr/>
        </p:nvPicPr>
        <p:blipFill>
          <a:blip r:embed="rId4"/>
          <a:stretch>
            <a:fillRect/>
          </a:stretch>
        </p:blipFill>
        <p:spPr>
          <a:xfrm>
            <a:off x="234494" y="1515405"/>
            <a:ext cx="7080706" cy="5992460"/>
          </a:xfrm>
          <a:prstGeom prst="rect">
            <a:avLst/>
          </a:prstGeom>
        </p:spPr>
      </p:pic>
      <p:pic>
        <p:nvPicPr>
          <p:cNvPr id="12" name="Picture 11" descr="A screenshot of a black and white message&#10;&#10;Description automatically generated">
            <a:extLst>
              <a:ext uri="{FF2B5EF4-FFF2-40B4-BE49-F238E27FC236}">
                <a16:creationId xmlns:a16="http://schemas.microsoft.com/office/drawing/2014/main" id="{7916CC19-E022-C6A8-3E47-82875F665116}"/>
              </a:ext>
            </a:extLst>
          </p:cNvPr>
          <p:cNvPicPr>
            <a:picLocks noChangeAspect="1"/>
          </p:cNvPicPr>
          <p:nvPr/>
        </p:nvPicPr>
        <p:blipFill>
          <a:blip r:embed="rId5"/>
          <a:stretch>
            <a:fillRect/>
          </a:stretch>
        </p:blipFill>
        <p:spPr>
          <a:xfrm>
            <a:off x="7822741" y="2838788"/>
            <a:ext cx="6300117" cy="2594272"/>
          </a:xfrm>
          <a:prstGeom prst="rect">
            <a:avLst/>
          </a:prstGeom>
        </p:spPr>
      </p:pic>
      <p:sp>
        <p:nvSpPr>
          <p:cNvPr id="13" name="TextBox 12">
            <a:extLst>
              <a:ext uri="{FF2B5EF4-FFF2-40B4-BE49-F238E27FC236}">
                <a16:creationId xmlns:a16="http://schemas.microsoft.com/office/drawing/2014/main" id="{4333974F-A212-0FC0-F770-F6C07E8FA5AA}"/>
              </a:ext>
            </a:extLst>
          </p:cNvPr>
          <p:cNvSpPr txBox="1"/>
          <p:nvPr/>
        </p:nvSpPr>
        <p:spPr>
          <a:xfrm>
            <a:off x="8330283" y="5533727"/>
            <a:ext cx="6300117" cy="369332"/>
          </a:xfrm>
          <a:prstGeom prst="rect">
            <a:avLst/>
          </a:prstGeom>
          <a:noFill/>
        </p:spPr>
        <p:txBody>
          <a:bodyPr wrap="square" rtlCol="0">
            <a:spAutoFit/>
          </a:bodyPr>
          <a:lstStyle/>
          <a:p>
            <a:r>
              <a:rPr lang="en-US" dirty="0">
                <a:solidFill>
                  <a:schemeClr val="bg1"/>
                </a:solidFill>
                <a:hlinkClick r:id="rId6"/>
              </a:rPr>
              <a:t>https://bankruptcy-prevention-project.streamlit.app/</a:t>
            </a:r>
            <a:endParaRPr lang="en-US" dirty="0">
              <a:solidFill>
                <a:schemeClr val="bg1"/>
              </a:solidFill>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41471" y="580862"/>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pic>
        <p:nvPicPr>
          <p:cNvPr id="5" name="Image 1" descr="preencoded.png"/>
          <p:cNvPicPr>
            <a:picLocks noChangeAspect="1"/>
          </p:cNvPicPr>
          <p:nvPr/>
        </p:nvPicPr>
        <p:blipFill>
          <a:blip r:embed="rId4"/>
          <a:stretch>
            <a:fillRect/>
          </a:stretch>
        </p:blipFill>
        <p:spPr>
          <a:xfrm>
            <a:off x="837724" y="2413873"/>
            <a:ext cx="4078962" cy="2520910"/>
          </a:xfrm>
          <a:prstGeom prst="rect">
            <a:avLst/>
          </a:prstGeom>
        </p:spPr>
      </p:pic>
      <p:sp>
        <p:nvSpPr>
          <p:cNvPr id="6" name="Text 2"/>
          <p:cNvSpPr/>
          <p:nvPr/>
        </p:nvSpPr>
        <p:spPr>
          <a:xfrm>
            <a:off x="837724" y="523398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High Accuracy</a:t>
            </a:r>
            <a:endParaRPr lang="en-US" sz="2200" dirty="0"/>
          </a:p>
        </p:txBody>
      </p:sp>
      <p:sp>
        <p:nvSpPr>
          <p:cNvPr id="7" name="Text 3"/>
          <p:cNvSpPr/>
          <p:nvPr/>
        </p:nvSpPr>
        <p:spPr>
          <a:xfrm>
            <a:off x="837724" y="5729526"/>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Logistic Regression achieved the highest accuracy, indicating its effectiveness for this specific dataset.</a:t>
            </a:r>
            <a:endParaRPr lang="en-US" sz="1850" dirty="0"/>
          </a:p>
        </p:txBody>
      </p:sp>
      <p:pic>
        <p:nvPicPr>
          <p:cNvPr id="8" name="Image 2" descr="preencoded.png"/>
          <p:cNvPicPr>
            <a:picLocks noChangeAspect="1"/>
          </p:cNvPicPr>
          <p:nvPr/>
        </p:nvPicPr>
        <p:blipFill>
          <a:blip r:embed="rId5"/>
          <a:stretch>
            <a:fillRect/>
          </a:stretch>
        </p:blipFill>
        <p:spPr>
          <a:xfrm>
            <a:off x="5275659" y="2413873"/>
            <a:ext cx="4078962" cy="2520910"/>
          </a:xfrm>
          <a:prstGeom prst="rect">
            <a:avLst/>
          </a:prstGeom>
        </p:spPr>
      </p:pic>
      <p:sp>
        <p:nvSpPr>
          <p:cNvPr id="9" name="Text 4"/>
          <p:cNvSpPr/>
          <p:nvPr/>
        </p:nvSpPr>
        <p:spPr>
          <a:xfrm>
            <a:off x="5275659" y="523398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Efficiency</a:t>
            </a:r>
            <a:endParaRPr lang="en-US" sz="2200" dirty="0"/>
          </a:p>
        </p:txBody>
      </p:sp>
      <p:sp>
        <p:nvSpPr>
          <p:cNvPr id="10" name="Text 5"/>
          <p:cNvSpPr/>
          <p:nvPr/>
        </p:nvSpPr>
        <p:spPr>
          <a:xfrm>
            <a:off x="5275659" y="5729526"/>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model's computational efficiency is crucial for real-world applications requiring fast predictions.</a:t>
            </a:r>
            <a:endParaRPr lang="en-US" sz="1850" dirty="0"/>
          </a:p>
        </p:txBody>
      </p:sp>
      <p:pic>
        <p:nvPicPr>
          <p:cNvPr id="11" name="Image 3" descr="preencoded.png"/>
          <p:cNvPicPr>
            <a:picLocks noChangeAspect="1"/>
          </p:cNvPicPr>
          <p:nvPr/>
        </p:nvPicPr>
        <p:blipFill>
          <a:blip r:embed="rId6"/>
          <a:stretch>
            <a:fillRect/>
          </a:stretch>
        </p:blipFill>
        <p:spPr>
          <a:xfrm>
            <a:off x="9713595" y="2413873"/>
            <a:ext cx="4079081" cy="2521029"/>
          </a:xfrm>
          <a:prstGeom prst="rect">
            <a:avLst/>
          </a:prstGeom>
        </p:spPr>
      </p:pic>
      <p:sp>
        <p:nvSpPr>
          <p:cNvPr id="12" name="Text 6"/>
          <p:cNvSpPr/>
          <p:nvPr/>
        </p:nvSpPr>
        <p:spPr>
          <a:xfrm>
            <a:off x="9713595" y="52341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Explainability</a:t>
            </a:r>
            <a:endParaRPr lang="en-US" sz="2200" dirty="0"/>
          </a:p>
        </p:txBody>
      </p:sp>
      <p:sp>
        <p:nvSpPr>
          <p:cNvPr id="13" name="Text 7"/>
          <p:cNvSpPr/>
          <p:nvPr/>
        </p:nvSpPr>
        <p:spPr>
          <a:xfrm>
            <a:off x="9713595" y="5729645"/>
            <a:ext cx="4079081"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Its interpretability facilitates understanding of prediction rationale, enhancing trust and acceptance.</a:t>
            </a:r>
            <a:endParaRPr lang="en-US" sz="1850" dirty="0"/>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837724" y="3762732"/>
            <a:ext cx="7086481" cy="704017"/>
          </a:xfrm>
          <a:prstGeom prst="rect">
            <a:avLst/>
          </a:prstGeom>
          <a:noFill/>
          <a:ln/>
        </p:spPr>
        <p:txBody>
          <a:bodyPr wrap="none" lIns="0" tIns="0" rIns="0" bIns="0" rtlCol="0" anchor="t"/>
          <a:lstStyle/>
          <a:p>
            <a:pPr marL="0" indent="0">
              <a:lnSpc>
                <a:spcPts val="5500"/>
              </a:lnSpc>
              <a:buNone/>
            </a:pPr>
            <a:r>
              <a:rPr lang="en-US" sz="4400" dirty="0">
                <a:solidFill>
                  <a:srgbClr val="0A988B"/>
                </a:solidFill>
                <a:latin typeface="Unbounded" pitchFamily="34" charset="0"/>
                <a:ea typeface="Unbounded" pitchFamily="34" charset="-122"/>
                <a:cs typeface="Unbounded" pitchFamily="34" charset="-120"/>
              </a:rPr>
              <a:t>                       </a:t>
            </a:r>
            <a:r>
              <a:rPr lang="en-US" sz="4400" b="1" dirty="0">
                <a:solidFill>
                  <a:srgbClr val="061722"/>
                </a:solidFill>
                <a:latin typeface="Unbounded" pitchFamily="34" charset="0"/>
                <a:ea typeface="Unbounded" pitchFamily="34" charset="-122"/>
                <a:cs typeface="Unbounded" pitchFamily="34" charset="-120"/>
              </a:rPr>
              <a:t>Thank you</a:t>
            </a:r>
            <a:endParaRPr lang="en-US" sz="4400" dirty="0"/>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129147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Content:</a:t>
            </a:r>
            <a:endParaRPr lang="en-US" sz="4400" dirty="0"/>
          </a:p>
        </p:txBody>
      </p:sp>
      <p:sp>
        <p:nvSpPr>
          <p:cNvPr id="5" name="Text 2"/>
          <p:cNvSpPr/>
          <p:nvPr/>
        </p:nvSpPr>
        <p:spPr>
          <a:xfrm>
            <a:off x="837724" y="2354461"/>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a:pPr>
            <a:r>
              <a:rPr lang="en-US" sz="1850" dirty="0">
                <a:solidFill>
                  <a:srgbClr val="CAD6DE"/>
                </a:solidFill>
                <a:latin typeface="Cabin" pitchFamily="34" charset="0"/>
                <a:ea typeface="Cabin" pitchFamily="34" charset="-122"/>
                <a:cs typeface="Cabin" pitchFamily="34" charset="-120"/>
              </a:rPr>
              <a:t>Project Architecture</a:t>
            </a:r>
            <a:endParaRPr lang="en-US" sz="1850" dirty="0"/>
          </a:p>
        </p:txBody>
      </p:sp>
      <p:sp>
        <p:nvSpPr>
          <p:cNvPr id="6" name="Text 3"/>
          <p:cNvSpPr/>
          <p:nvPr/>
        </p:nvSpPr>
        <p:spPr>
          <a:xfrm>
            <a:off x="837724" y="2821186"/>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2"/>
            </a:pPr>
            <a:r>
              <a:rPr lang="en-US" sz="1850" dirty="0">
                <a:solidFill>
                  <a:srgbClr val="CAD6DE"/>
                </a:solidFill>
                <a:latin typeface="Cabin" pitchFamily="34" charset="0"/>
                <a:ea typeface="Cabin" pitchFamily="34" charset="-122"/>
                <a:cs typeface="Cabin" pitchFamily="34" charset="-120"/>
              </a:rPr>
              <a:t>Introduction to Bankruptcy</a:t>
            </a:r>
            <a:endParaRPr lang="en-US" sz="1850" dirty="0"/>
          </a:p>
        </p:txBody>
      </p:sp>
      <p:sp>
        <p:nvSpPr>
          <p:cNvPr id="7" name="Text 4"/>
          <p:cNvSpPr/>
          <p:nvPr/>
        </p:nvSpPr>
        <p:spPr>
          <a:xfrm>
            <a:off x="837724" y="3287911"/>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3"/>
            </a:pPr>
            <a:r>
              <a:rPr lang="en-US" sz="1850" dirty="0">
                <a:solidFill>
                  <a:srgbClr val="CAD6DE"/>
                </a:solidFill>
                <a:latin typeface="Cabin" pitchFamily="34" charset="0"/>
                <a:ea typeface="Cabin" pitchFamily="34" charset="-122"/>
                <a:cs typeface="Cabin" pitchFamily="34" charset="-120"/>
              </a:rPr>
              <a:t>Workflow Overview</a:t>
            </a:r>
            <a:endParaRPr lang="en-US" sz="1850" dirty="0"/>
          </a:p>
        </p:txBody>
      </p:sp>
      <p:sp>
        <p:nvSpPr>
          <p:cNvPr id="8" name="Text 5"/>
          <p:cNvSpPr/>
          <p:nvPr/>
        </p:nvSpPr>
        <p:spPr>
          <a:xfrm>
            <a:off x="837724" y="3754636"/>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4"/>
            </a:pPr>
            <a:r>
              <a:rPr lang="en-US" sz="1850" dirty="0">
                <a:solidFill>
                  <a:srgbClr val="CAD6DE"/>
                </a:solidFill>
                <a:latin typeface="Cabin" pitchFamily="34" charset="0"/>
                <a:ea typeface="Cabin" pitchFamily="34" charset="-122"/>
                <a:cs typeface="Cabin" pitchFamily="34" charset="-120"/>
              </a:rPr>
              <a:t>Methodology and Dataset Details</a:t>
            </a:r>
            <a:endParaRPr lang="en-US" sz="1850" dirty="0"/>
          </a:p>
        </p:txBody>
      </p:sp>
      <p:sp>
        <p:nvSpPr>
          <p:cNvPr id="9" name="Text 6"/>
          <p:cNvSpPr/>
          <p:nvPr/>
        </p:nvSpPr>
        <p:spPr>
          <a:xfrm>
            <a:off x="837724" y="4221361"/>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5"/>
            </a:pPr>
            <a:r>
              <a:rPr lang="en-US" sz="1850" dirty="0">
                <a:solidFill>
                  <a:srgbClr val="CAD6DE"/>
                </a:solidFill>
                <a:latin typeface="Cabin" pitchFamily="34" charset="0"/>
                <a:ea typeface="Cabin" pitchFamily="34" charset="-122"/>
                <a:cs typeface="Cabin" pitchFamily="34" charset="-120"/>
              </a:rPr>
              <a:t>​Data ​Visualization</a:t>
            </a:r>
            <a:endParaRPr lang="en-US" sz="1850" dirty="0"/>
          </a:p>
        </p:txBody>
      </p:sp>
      <p:sp>
        <p:nvSpPr>
          <p:cNvPr id="10" name="Text 7"/>
          <p:cNvSpPr/>
          <p:nvPr/>
        </p:nvSpPr>
        <p:spPr>
          <a:xfrm>
            <a:off x="837724" y="4688086"/>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6"/>
            </a:pPr>
            <a:r>
              <a:rPr lang="en-US" sz="1850" dirty="0">
                <a:solidFill>
                  <a:srgbClr val="CAD6DE"/>
                </a:solidFill>
                <a:latin typeface="Cabin" pitchFamily="34" charset="0"/>
                <a:ea typeface="Cabin" pitchFamily="34" charset="-122"/>
                <a:cs typeface="Cabin" pitchFamily="34" charset="-120"/>
              </a:rPr>
              <a:t>Model Building and Training</a:t>
            </a:r>
            <a:endParaRPr lang="en-US" sz="1850" dirty="0"/>
          </a:p>
        </p:txBody>
      </p:sp>
      <p:sp>
        <p:nvSpPr>
          <p:cNvPr id="11" name="Text 8"/>
          <p:cNvSpPr/>
          <p:nvPr/>
        </p:nvSpPr>
        <p:spPr>
          <a:xfrm>
            <a:off x="837724" y="5154811"/>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7"/>
            </a:pPr>
            <a:r>
              <a:rPr lang="en-US" sz="1850" dirty="0">
                <a:solidFill>
                  <a:srgbClr val="CAD6DE"/>
                </a:solidFill>
                <a:latin typeface="Cabin" pitchFamily="34" charset="0"/>
                <a:ea typeface="Cabin" pitchFamily="34" charset="-122"/>
                <a:cs typeface="Cabin" pitchFamily="34" charset="-120"/>
              </a:rPr>
              <a:t>Model evaluation and Accuracy Comparison</a:t>
            </a:r>
            <a:endParaRPr lang="en-US" sz="1850" dirty="0"/>
          </a:p>
        </p:txBody>
      </p:sp>
      <p:sp>
        <p:nvSpPr>
          <p:cNvPr id="12" name="Text 9"/>
          <p:cNvSpPr/>
          <p:nvPr/>
        </p:nvSpPr>
        <p:spPr>
          <a:xfrm>
            <a:off x="837724" y="5621536"/>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8"/>
            </a:pPr>
            <a:r>
              <a:rPr lang="en-US" sz="1850" dirty="0">
                <a:solidFill>
                  <a:srgbClr val="CAD6DE"/>
                </a:solidFill>
                <a:latin typeface="Cabin" pitchFamily="34" charset="0"/>
                <a:ea typeface="Cabin" pitchFamily="34" charset="-122"/>
                <a:cs typeface="Cabin" pitchFamily="34" charset="-120"/>
              </a:rPr>
              <a:t>Final Model Selection</a:t>
            </a:r>
            <a:endParaRPr lang="en-US" sz="1850" dirty="0"/>
          </a:p>
        </p:txBody>
      </p:sp>
      <p:sp>
        <p:nvSpPr>
          <p:cNvPr id="13" name="Text 10"/>
          <p:cNvSpPr/>
          <p:nvPr/>
        </p:nvSpPr>
        <p:spPr>
          <a:xfrm>
            <a:off x="837724" y="6088261"/>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9"/>
            </a:pPr>
            <a:r>
              <a:rPr lang="en-US" sz="1850" dirty="0">
                <a:solidFill>
                  <a:srgbClr val="CAD6DE"/>
                </a:solidFill>
                <a:latin typeface="Cabin" pitchFamily="34" charset="0"/>
                <a:ea typeface="Cabin" pitchFamily="34" charset="-122"/>
                <a:cs typeface="Cabin" pitchFamily="34" charset="-120"/>
              </a:rPr>
              <a:t>Model Deployment</a:t>
            </a:r>
            <a:endParaRPr lang="en-US" sz="1850" dirty="0"/>
          </a:p>
        </p:txBody>
      </p:sp>
      <p:sp>
        <p:nvSpPr>
          <p:cNvPr id="14" name="Text 11"/>
          <p:cNvSpPr/>
          <p:nvPr/>
        </p:nvSpPr>
        <p:spPr>
          <a:xfrm>
            <a:off x="837724" y="6554986"/>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10"/>
            </a:pPr>
            <a:r>
              <a:rPr lang="en-US" sz="1850" dirty="0">
                <a:solidFill>
                  <a:srgbClr val="CAD6DE"/>
                </a:solidFill>
                <a:latin typeface="Cabin" pitchFamily="34" charset="0"/>
                <a:ea typeface="Cabin" pitchFamily="34" charset="-122"/>
                <a:cs typeface="Cabin" pitchFamily="34" charset="-120"/>
              </a:rPr>
              <a:t>Conclusion </a:t>
            </a:r>
            <a:endParaRPr lang="en-US" sz="1850" dirty="0"/>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42816"/>
          </a:xfrm>
          <a:prstGeom prst="rect">
            <a:avLst/>
          </a:prstGeom>
        </p:spPr>
      </p:pic>
      <p:sp>
        <p:nvSpPr>
          <p:cNvPr id="3" name="Text 0"/>
          <p:cNvSpPr/>
          <p:nvPr/>
        </p:nvSpPr>
        <p:spPr>
          <a:xfrm>
            <a:off x="749618" y="588883"/>
            <a:ext cx="6076236" cy="629960"/>
          </a:xfrm>
          <a:prstGeom prst="rect">
            <a:avLst/>
          </a:prstGeom>
          <a:noFill/>
          <a:ln/>
        </p:spPr>
        <p:txBody>
          <a:bodyPr wrap="none" lIns="0" tIns="0" rIns="0" bIns="0" rtlCol="0" anchor="t"/>
          <a:lstStyle/>
          <a:p>
            <a:pPr marL="0" indent="0">
              <a:lnSpc>
                <a:spcPts val="4950"/>
              </a:lnSpc>
              <a:buNone/>
            </a:pPr>
            <a:r>
              <a:rPr lang="en-US" sz="3950" dirty="0">
                <a:solidFill>
                  <a:srgbClr val="FFFFFF"/>
                </a:solidFill>
                <a:latin typeface="Unbounded" pitchFamily="34" charset="0"/>
                <a:ea typeface="Unbounded" pitchFamily="34" charset="-122"/>
                <a:cs typeface="Unbounded" pitchFamily="34" charset="-120"/>
              </a:rPr>
              <a:t>Project Architecture</a:t>
            </a:r>
            <a:endParaRPr lang="en-US" sz="3950" dirty="0"/>
          </a:p>
        </p:txBody>
      </p:sp>
      <p:pic>
        <p:nvPicPr>
          <p:cNvPr id="4" name="Image 1" descr="preencoded.png"/>
          <p:cNvPicPr>
            <a:picLocks noChangeAspect="1"/>
          </p:cNvPicPr>
          <p:nvPr/>
        </p:nvPicPr>
        <p:blipFill>
          <a:blip r:embed="rId4"/>
          <a:stretch>
            <a:fillRect/>
          </a:stretch>
        </p:blipFill>
        <p:spPr>
          <a:xfrm>
            <a:off x="749618" y="1540073"/>
            <a:ext cx="2721531" cy="1681996"/>
          </a:xfrm>
          <a:prstGeom prst="rect">
            <a:avLst/>
          </a:prstGeom>
        </p:spPr>
      </p:pic>
      <p:sp>
        <p:nvSpPr>
          <p:cNvPr id="5" name="Text 1"/>
          <p:cNvSpPr/>
          <p:nvPr/>
        </p:nvSpPr>
        <p:spPr>
          <a:xfrm>
            <a:off x="749618" y="3489722"/>
            <a:ext cx="2519720" cy="31492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Datasets</a:t>
            </a:r>
            <a:endParaRPr lang="en-US" sz="1950" dirty="0"/>
          </a:p>
        </p:txBody>
      </p:sp>
      <p:pic>
        <p:nvPicPr>
          <p:cNvPr id="6" name="Image 2" descr="preencoded.png"/>
          <p:cNvPicPr>
            <a:picLocks noChangeAspect="1"/>
          </p:cNvPicPr>
          <p:nvPr/>
        </p:nvPicPr>
        <p:blipFill>
          <a:blip r:embed="rId5"/>
          <a:stretch>
            <a:fillRect/>
          </a:stretch>
        </p:blipFill>
        <p:spPr>
          <a:xfrm>
            <a:off x="4112657" y="1540073"/>
            <a:ext cx="2721650" cy="1681996"/>
          </a:xfrm>
          <a:prstGeom prst="rect">
            <a:avLst/>
          </a:prstGeom>
        </p:spPr>
      </p:pic>
      <p:sp>
        <p:nvSpPr>
          <p:cNvPr id="7" name="Text 2"/>
          <p:cNvSpPr/>
          <p:nvPr/>
        </p:nvSpPr>
        <p:spPr>
          <a:xfrm>
            <a:off x="4112657" y="3489722"/>
            <a:ext cx="2519720" cy="31492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Data Cleaning</a:t>
            </a:r>
            <a:endParaRPr lang="en-US" sz="1950" dirty="0"/>
          </a:p>
        </p:txBody>
      </p:sp>
      <p:sp>
        <p:nvSpPr>
          <p:cNvPr id="8" name="Text 3"/>
          <p:cNvSpPr/>
          <p:nvPr/>
        </p:nvSpPr>
        <p:spPr>
          <a:xfrm>
            <a:off x="4112657" y="3933111"/>
            <a:ext cx="3041928" cy="342662"/>
          </a:xfrm>
          <a:prstGeom prst="rect">
            <a:avLst/>
          </a:prstGeom>
          <a:noFill/>
          <a:ln/>
        </p:spPr>
        <p:txBody>
          <a:bodyPr wrap="none" lIns="0" tIns="0" rIns="0" bIns="0" rtlCol="0" anchor="t"/>
          <a:lstStyle/>
          <a:p>
            <a:pPr marL="0" indent="0" algn="l">
              <a:lnSpc>
                <a:spcPts val="2650"/>
              </a:lnSpc>
              <a:buNone/>
            </a:pPr>
            <a:endParaRPr lang="en-US" sz="1650" dirty="0"/>
          </a:p>
        </p:txBody>
      </p:sp>
      <p:pic>
        <p:nvPicPr>
          <p:cNvPr id="9" name="Image 3" descr="preencoded.png"/>
          <p:cNvPicPr>
            <a:picLocks noChangeAspect="1"/>
          </p:cNvPicPr>
          <p:nvPr/>
        </p:nvPicPr>
        <p:blipFill>
          <a:blip r:embed="rId6"/>
          <a:stretch>
            <a:fillRect/>
          </a:stretch>
        </p:blipFill>
        <p:spPr>
          <a:xfrm>
            <a:off x="7475815" y="1540073"/>
            <a:ext cx="2721531" cy="1681996"/>
          </a:xfrm>
          <a:prstGeom prst="rect">
            <a:avLst/>
          </a:prstGeom>
        </p:spPr>
      </p:pic>
      <p:sp>
        <p:nvSpPr>
          <p:cNvPr id="10" name="Text 4"/>
          <p:cNvSpPr/>
          <p:nvPr/>
        </p:nvSpPr>
        <p:spPr>
          <a:xfrm>
            <a:off x="7475815" y="3489722"/>
            <a:ext cx="2992874" cy="31492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Data Preprocessing</a:t>
            </a:r>
            <a:endParaRPr lang="en-US" sz="1950" dirty="0"/>
          </a:p>
        </p:txBody>
      </p:sp>
      <p:pic>
        <p:nvPicPr>
          <p:cNvPr id="11" name="Image 4" descr="preencoded.png"/>
          <p:cNvPicPr>
            <a:picLocks noChangeAspect="1"/>
          </p:cNvPicPr>
          <p:nvPr/>
        </p:nvPicPr>
        <p:blipFill>
          <a:blip r:embed="rId7"/>
          <a:stretch>
            <a:fillRect/>
          </a:stretch>
        </p:blipFill>
        <p:spPr>
          <a:xfrm>
            <a:off x="10838855" y="1540073"/>
            <a:ext cx="2721650" cy="1681996"/>
          </a:xfrm>
          <a:prstGeom prst="rect">
            <a:avLst/>
          </a:prstGeom>
        </p:spPr>
      </p:pic>
      <p:sp>
        <p:nvSpPr>
          <p:cNvPr id="12" name="Text 5"/>
          <p:cNvSpPr/>
          <p:nvPr/>
        </p:nvSpPr>
        <p:spPr>
          <a:xfrm>
            <a:off x="10838855" y="3489722"/>
            <a:ext cx="2519720" cy="31492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Model Building</a:t>
            </a:r>
            <a:endParaRPr lang="en-US" sz="1950" dirty="0"/>
          </a:p>
        </p:txBody>
      </p:sp>
      <p:sp>
        <p:nvSpPr>
          <p:cNvPr id="13" name="Text 6"/>
          <p:cNvSpPr/>
          <p:nvPr/>
        </p:nvSpPr>
        <p:spPr>
          <a:xfrm>
            <a:off x="10838855" y="3933111"/>
            <a:ext cx="3041928" cy="342662"/>
          </a:xfrm>
          <a:prstGeom prst="rect">
            <a:avLst/>
          </a:prstGeom>
          <a:noFill/>
          <a:ln/>
        </p:spPr>
        <p:txBody>
          <a:bodyPr wrap="none" lIns="0" tIns="0" rIns="0" bIns="0" rtlCol="0" anchor="t"/>
          <a:lstStyle/>
          <a:p>
            <a:pPr marL="0" indent="0" algn="l">
              <a:lnSpc>
                <a:spcPts val="2650"/>
              </a:lnSpc>
              <a:buNone/>
            </a:pPr>
            <a:endParaRPr lang="en-US" sz="1650" dirty="0"/>
          </a:p>
        </p:txBody>
      </p:sp>
      <p:pic>
        <p:nvPicPr>
          <p:cNvPr id="14" name="Image 5" descr="preencoded.png"/>
          <p:cNvPicPr>
            <a:picLocks noChangeAspect="1"/>
          </p:cNvPicPr>
          <p:nvPr/>
        </p:nvPicPr>
        <p:blipFill>
          <a:blip r:embed="rId8"/>
          <a:stretch>
            <a:fillRect/>
          </a:stretch>
        </p:blipFill>
        <p:spPr>
          <a:xfrm>
            <a:off x="749618" y="4918234"/>
            <a:ext cx="2721531" cy="1681996"/>
          </a:xfrm>
          <a:prstGeom prst="rect">
            <a:avLst/>
          </a:prstGeom>
        </p:spPr>
      </p:pic>
      <p:sp>
        <p:nvSpPr>
          <p:cNvPr id="15" name="Text 7"/>
          <p:cNvSpPr/>
          <p:nvPr/>
        </p:nvSpPr>
        <p:spPr>
          <a:xfrm>
            <a:off x="749618" y="6867882"/>
            <a:ext cx="2591276" cy="31492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Model Evaluation</a:t>
            </a:r>
            <a:endParaRPr lang="en-US" sz="1950" dirty="0"/>
          </a:p>
        </p:txBody>
      </p:sp>
      <p:sp>
        <p:nvSpPr>
          <p:cNvPr id="16" name="Text 8"/>
          <p:cNvSpPr/>
          <p:nvPr/>
        </p:nvSpPr>
        <p:spPr>
          <a:xfrm>
            <a:off x="749618" y="7311271"/>
            <a:ext cx="3041809" cy="342662"/>
          </a:xfrm>
          <a:prstGeom prst="rect">
            <a:avLst/>
          </a:prstGeom>
          <a:noFill/>
          <a:ln/>
        </p:spPr>
        <p:txBody>
          <a:bodyPr wrap="none" lIns="0" tIns="0" rIns="0" bIns="0" rtlCol="0" anchor="t"/>
          <a:lstStyle/>
          <a:p>
            <a:pPr marL="0" indent="0" algn="l">
              <a:lnSpc>
                <a:spcPts val="2650"/>
              </a:lnSpc>
              <a:buNone/>
            </a:pPr>
            <a:endParaRPr lang="en-US" sz="1650" dirty="0"/>
          </a:p>
        </p:txBody>
      </p:sp>
      <p:pic>
        <p:nvPicPr>
          <p:cNvPr id="17" name="Image 6" descr="preencoded.png"/>
          <p:cNvPicPr>
            <a:picLocks noChangeAspect="1"/>
          </p:cNvPicPr>
          <p:nvPr/>
        </p:nvPicPr>
        <p:blipFill>
          <a:blip r:embed="rId9"/>
          <a:stretch>
            <a:fillRect/>
          </a:stretch>
        </p:blipFill>
        <p:spPr>
          <a:xfrm>
            <a:off x="4112657" y="4918234"/>
            <a:ext cx="2721650" cy="1681996"/>
          </a:xfrm>
          <a:prstGeom prst="rect">
            <a:avLst/>
          </a:prstGeom>
        </p:spPr>
      </p:pic>
      <p:sp>
        <p:nvSpPr>
          <p:cNvPr id="18" name="Text 9"/>
          <p:cNvSpPr/>
          <p:nvPr/>
        </p:nvSpPr>
        <p:spPr>
          <a:xfrm>
            <a:off x="4112657" y="6867882"/>
            <a:ext cx="2827496" cy="314920"/>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Model Deployment</a:t>
            </a:r>
            <a:endParaRPr lang="en-US" sz="1950" dirty="0"/>
          </a:p>
        </p:txBody>
      </p:sp>
      <p:sp>
        <p:nvSpPr>
          <p:cNvPr id="19" name="Text 10"/>
          <p:cNvSpPr/>
          <p:nvPr/>
        </p:nvSpPr>
        <p:spPr>
          <a:xfrm>
            <a:off x="4112657" y="7311271"/>
            <a:ext cx="3041928" cy="342662"/>
          </a:xfrm>
          <a:prstGeom prst="rect">
            <a:avLst/>
          </a:prstGeom>
          <a:noFill/>
          <a:ln/>
        </p:spPr>
        <p:txBody>
          <a:bodyPr wrap="none" lIns="0" tIns="0" rIns="0" bIns="0" rtlCol="0" anchor="t"/>
          <a:lstStyle/>
          <a:p>
            <a:pPr marL="0" indent="0" algn="l">
              <a:lnSpc>
                <a:spcPts val="2650"/>
              </a:lnSpc>
              <a:buNone/>
            </a:pPr>
            <a:endParaRPr lang="en-US" sz="1650" dirty="0"/>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577842" y="1785283"/>
            <a:ext cx="6185535" cy="4122658"/>
          </a:xfrm>
          <a:prstGeom prst="rect">
            <a:avLst/>
          </a:prstGeom>
        </p:spPr>
      </p:pic>
      <p:sp>
        <p:nvSpPr>
          <p:cNvPr id="4" name="Text 0"/>
          <p:cNvSpPr/>
          <p:nvPr/>
        </p:nvSpPr>
        <p:spPr>
          <a:xfrm>
            <a:off x="7614761" y="1555552"/>
            <a:ext cx="6185535"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Bankruptcy Means...</a:t>
            </a:r>
            <a:endParaRPr lang="en-US" sz="4400" dirty="0"/>
          </a:p>
        </p:txBody>
      </p:sp>
      <p:sp>
        <p:nvSpPr>
          <p:cNvPr id="5" name="Text 1"/>
          <p:cNvSpPr/>
          <p:nvPr/>
        </p:nvSpPr>
        <p:spPr>
          <a:xfrm>
            <a:off x="7614761" y="3202900"/>
            <a:ext cx="6185535" cy="2298144"/>
          </a:xfrm>
          <a:prstGeom prst="rect">
            <a:avLst/>
          </a:prstGeom>
          <a:noFill/>
          <a:ln/>
        </p:spPr>
        <p:txBody>
          <a:bodyPr wrap="square" lIns="0" tIns="0" rIns="0" bIns="0" rtlCol="0" anchor="t"/>
          <a:lstStyle/>
          <a:p>
            <a:pPr marL="0" indent="0">
              <a:lnSpc>
                <a:spcPts val="3000"/>
              </a:lnSpc>
              <a:buNone/>
            </a:pPr>
            <a:endParaRPr lang="en-US" sz="1850" dirty="0"/>
          </a:p>
        </p:txBody>
      </p:sp>
      <p:sp>
        <p:nvSpPr>
          <p:cNvPr id="6" name="Text 2"/>
          <p:cNvSpPr/>
          <p:nvPr/>
        </p:nvSpPr>
        <p:spPr>
          <a:xfrm>
            <a:off x="7614761" y="5716429"/>
            <a:ext cx="6185535"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7" name="Text 3"/>
          <p:cNvSpPr/>
          <p:nvPr/>
        </p:nvSpPr>
        <p:spPr>
          <a:xfrm>
            <a:off x="7614761" y="6314837"/>
            <a:ext cx="6185535"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9" name="Rectangle 2">
            <a:extLst>
              <a:ext uri="{FF2B5EF4-FFF2-40B4-BE49-F238E27FC236}">
                <a16:creationId xmlns:a16="http://schemas.microsoft.com/office/drawing/2014/main" id="{34744489-C8B6-662E-D78E-A97781B58017}"/>
              </a:ext>
            </a:extLst>
          </p:cNvPr>
          <p:cNvSpPr>
            <a:spLocks noChangeArrowheads="1"/>
          </p:cNvSpPr>
          <p:nvPr/>
        </p:nvSpPr>
        <p:spPr bwMode="auto">
          <a:xfrm>
            <a:off x="7465671" y="2957132"/>
            <a:ext cx="6185536"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Bankruptcy</a:t>
            </a:r>
            <a:r>
              <a:rPr kumimoji="0" lang="en-US" altLang="en-US" sz="20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Legal process for those unable to repay debts.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Involves liquidation or debt reorganization.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Leads to financial distress and credit impact.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Non-Bankruptcy</a:t>
            </a:r>
            <a:r>
              <a:rPr kumimoji="0" lang="en-US" altLang="en-US" sz="20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Financial stability with ability to repay debts.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Indicates solvency and good credit standing.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Represents effective debt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05718"/>
          </a:xfrm>
          <a:prstGeom prst="rect">
            <a:avLst/>
          </a:prstGeom>
        </p:spPr>
      </p:pic>
      <p:sp>
        <p:nvSpPr>
          <p:cNvPr id="3" name="Shape 0"/>
          <p:cNvSpPr/>
          <p:nvPr/>
        </p:nvSpPr>
        <p:spPr>
          <a:xfrm>
            <a:off x="0" y="0"/>
            <a:ext cx="14630400" cy="8605718"/>
          </a:xfrm>
          <a:prstGeom prst="rect">
            <a:avLst/>
          </a:prstGeom>
          <a:solidFill>
            <a:srgbClr val="061722">
              <a:alpha val="80000"/>
            </a:srgbClr>
          </a:solidFill>
          <a:ln/>
        </p:spPr>
        <p:txBody>
          <a:bodyPr/>
          <a:lstStyle/>
          <a:p>
            <a:endParaRPr lang="en-US"/>
          </a:p>
        </p:txBody>
      </p:sp>
      <p:sp>
        <p:nvSpPr>
          <p:cNvPr id="4" name="Text 1"/>
          <p:cNvSpPr/>
          <p:nvPr/>
        </p:nvSpPr>
        <p:spPr>
          <a:xfrm>
            <a:off x="418862" y="329089"/>
            <a:ext cx="3368278"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Workflow Overview:</a:t>
            </a:r>
            <a:endParaRPr lang="en-US" sz="2200" dirty="0"/>
          </a:p>
        </p:txBody>
      </p:sp>
      <p:sp>
        <p:nvSpPr>
          <p:cNvPr id="5" name="Text 2"/>
          <p:cNvSpPr/>
          <p:nvPr/>
        </p:nvSpPr>
        <p:spPr>
          <a:xfrm>
            <a:off x="418862" y="860465"/>
            <a:ext cx="13792676" cy="448571"/>
          </a:xfrm>
          <a:prstGeom prst="rect">
            <a:avLst/>
          </a:prstGeom>
          <a:noFill/>
          <a:ln/>
        </p:spPr>
        <p:txBody>
          <a:bodyPr wrap="none" lIns="0" tIns="0" rIns="0" bIns="0" rtlCol="0" anchor="t"/>
          <a:lstStyle/>
          <a:p>
            <a:pPr marL="0" indent="0">
              <a:lnSpc>
                <a:spcPts val="1500"/>
              </a:lnSpc>
              <a:buNone/>
            </a:pPr>
            <a:r>
              <a:rPr lang="en-US" sz="2000" dirty="0">
                <a:solidFill>
                  <a:srgbClr val="CAD6DE"/>
                </a:solidFill>
                <a:latin typeface="Cabin" pitchFamily="34" charset="0"/>
                <a:ea typeface="Cabin" pitchFamily="34" charset="-122"/>
                <a:cs typeface="Cabin" pitchFamily="34" charset="-120"/>
              </a:rPr>
              <a:t>This phase involves understanding the data, identifying potential issues, and preparing it for modeling.</a:t>
            </a:r>
          </a:p>
          <a:p>
            <a:pPr marL="0" indent="0">
              <a:lnSpc>
                <a:spcPts val="1500"/>
              </a:lnSpc>
              <a:buNone/>
            </a:pPr>
            <a:endParaRPr lang="en-US" sz="2000" dirty="0"/>
          </a:p>
        </p:txBody>
      </p:sp>
      <p:pic>
        <p:nvPicPr>
          <p:cNvPr id="6" name="Image 1" descr="preencoded.png"/>
          <p:cNvPicPr>
            <a:picLocks noChangeAspect="1"/>
          </p:cNvPicPr>
          <p:nvPr/>
        </p:nvPicPr>
        <p:blipFill>
          <a:blip r:embed="rId4"/>
          <a:stretch>
            <a:fillRect/>
          </a:stretch>
        </p:blipFill>
        <p:spPr>
          <a:xfrm>
            <a:off x="480833" y="1336001"/>
            <a:ext cx="2772506" cy="1383744"/>
          </a:xfrm>
          <a:prstGeom prst="rect">
            <a:avLst/>
          </a:prstGeom>
        </p:spPr>
      </p:pic>
      <p:sp>
        <p:nvSpPr>
          <p:cNvPr id="7" name="Text 3"/>
          <p:cNvSpPr/>
          <p:nvPr/>
        </p:nvSpPr>
        <p:spPr>
          <a:xfrm>
            <a:off x="480833" y="2910765"/>
            <a:ext cx="1408033" cy="175974"/>
          </a:xfrm>
          <a:prstGeom prst="rect">
            <a:avLst/>
          </a:prstGeom>
          <a:noFill/>
          <a:ln/>
        </p:spPr>
        <p:txBody>
          <a:bodyPr wrap="none" lIns="0" tIns="0" rIns="0" bIns="0" rtlCol="0" anchor="t"/>
          <a:lstStyle/>
          <a:p>
            <a:pPr marL="0" indent="0" algn="l">
              <a:lnSpc>
                <a:spcPts val="1350"/>
              </a:lnSpc>
              <a:buNone/>
            </a:pPr>
            <a:r>
              <a:rPr lang="en-US" dirty="0">
                <a:solidFill>
                  <a:srgbClr val="CAD6DE"/>
                </a:solidFill>
                <a:latin typeface="Unbounded" pitchFamily="34" charset="0"/>
                <a:ea typeface="Unbounded" pitchFamily="34" charset="-122"/>
                <a:cs typeface="Unbounded" pitchFamily="34" charset="-120"/>
              </a:rPr>
              <a:t>Data Collection</a:t>
            </a:r>
            <a:endParaRPr lang="en-US" dirty="0"/>
          </a:p>
        </p:txBody>
      </p:sp>
      <p:sp>
        <p:nvSpPr>
          <p:cNvPr id="8" name="Text 4"/>
          <p:cNvSpPr/>
          <p:nvPr/>
        </p:nvSpPr>
        <p:spPr>
          <a:xfrm>
            <a:off x="418861" y="3181149"/>
            <a:ext cx="4477941" cy="191453"/>
          </a:xfrm>
          <a:prstGeom prst="rect">
            <a:avLst/>
          </a:prstGeom>
          <a:noFill/>
          <a:ln/>
        </p:spPr>
        <p:txBody>
          <a:bodyPr wrap="none" lIns="0" tIns="0" rIns="0" bIns="0" rtlCol="0" anchor="t"/>
          <a:lstStyle/>
          <a:p>
            <a:pPr marL="0" indent="0" algn="l">
              <a:lnSpc>
                <a:spcPts val="1500"/>
              </a:lnSpc>
              <a:buNone/>
            </a:pPr>
            <a:r>
              <a:rPr lang="en-US" sz="1400" dirty="0">
                <a:solidFill>
                  <a:srgbClr val="CAD6DE"/>
                </a:solidFill>
                <a:latin typeface="Cabin" pitchFamily="34" charset="0"/>
                <a:ea typeface="Cabin" pitchFamily="34" charset="-122"/>
                <a:cs typeface="Cabin" pitchFamily="34" charset="-120"/>
              </a:rPr>
              <a:t>Collet and load the dataset</a:t>
            </a:r>
            <a:endParaRPr lang="en-US" sz="1400" dirty="0"/>
          </a:p>
        </p:txBody>
      </p:sp>
      <p:pic>
        <p:nvPicPr>
          <p:cNvPr id="9" name="Image 2" descr="preencoded.png"/>
          <p:cNvPicPr>
            <a:picLocks noChangeAspect="1"/>
          </p:cNvPicPr>
          <p:nvPr/>
        </p:nvPicPr>
        <p:blipFill>
          <a:blip r:embed="rId5"/>
          <a:stretch>
            <a:fillRect/>
          </a:stretch>
        </p:blipFill>
        <p:spPr>
          <a:xfrm>
            <a:off x="5191732" y="1336001"/>
            <a:ext cx="2720233" cy="1383744"/>
          </a:xfrm>
          <a:prstGeom prst="rect">
            <a:avLst/>
          </a:prstGeom>
        </p:spPr>
      </p:pic>
      <p:sp>
        <p:nvSpPr>
          <p:cNvPr id="10" name="Text 5"/>
          <p:cNvSpPr/>
          <p:nvPr/>
        </p:nvSpPr>
        <p:spPr>
          <a:xfrm>
            <a:off x="5191733" y="2879527"/>
            <a:ext cx="1673662" cy="175974"/>
          </a:xfrm>
          <a:prstGeom prst="rect">
            <a:avLst/>
          </a:prstGeom>
          <a:noFill/>
          <a:ln/>
        </p:spPr>
        <p:txBody>
          <a:bodyPr wrap="none" lIns="0" tIns="0" rIns="0" bIns="0" rtlCol="0" anchor="t"/>
          <a:lstStyle/>
          <a:p>
            <a:pPr marL="0" indent="0" algn="l">
              <a:lnSpc>
                <a:spcPts val="1350"/>
              </a:lnSpc>
              <a:buNone/>
            </a:pPr>
            <a:r>
              <a:rPr lang="en-US" dirty="0">
                <a:solidFill>
                  <a:srgbClr val="CAD6DE"/>
                </a:solidFill>
                <a:latin typeface="Unbounded" pitchFamily="34" charset="0"/>
                <a:ea typeface="Unbounded" pitchFamily="34" charset="-122"/>
                <a:cs typeface="Unbounded" pitchFamily="34" charset="-120"/>
              </a:rPr>
              <a:t>Data preprocessing</a:t>
            </a:r>
            <a:endParaRPr lang="en-US" dirty="0"/>
          </a:p>
        </p:txBody>
      </p:sp>
      <p:sp>
        <p:nvSpPr>
          <p:cNvPr id="11" name="Text 6"/>
          <p:cNvSpPr/>
          <p:nvPr/>
        </p:nvSpPr>
        <p:spPr>
          <a:xfrm>
            <a:off x="5076230" y="3158967"/>
            <a:ext cx="4477941" cy="382905"/>
          </a:xfrm>
          <a:prstGeom prst="rect">
            <a:avLst/>
          </a:prstGeom>
          <a:noFill/>
          <a:ln/>
        </p:spPr>
        <p:txBody>
          <a:bodyPr wrap="square" lIns="0" tIns="0" rIns="0" bIns="0" rtlCol="0" anchor="t"/>
          <a:lstStyle/>
          <a:p>
            <a:pPr marL="0" indent="0" algn="l">
              <a:lnSpc>
                <a:spcPts val="1500"/>
              </a:lnSpc>
              <a:buNone/>
            </a:pPr>
            <a:r>
              <a:rPr lang="en-US" sz="1400" dirty="0">
                <a:solidFill>
                  <a:srgbClr val="CAD6DE"/>
                </a:solidFill>
                <a:latin typeface="Cabin" pitchFamily="34" charset="0"/>
                <a:ea typeface="Cabin" pitchFamily="34" charset="-122"/>
                <a:cs typeface="Cabin" pitchFamily="34" charset="-120"/>
              </a:rPr>
              <a:t>Handle missing values, remove duplicates, fix datatypes, Normalization, Splitting dataset into Train-Test sets</a:t>
            </a:r>
            <a:endParaRPr lang="en-US" sz="1400" dirty="0"/>
          </a:p>
        </p:txBody>
      </p:sp>
      <p:pic>
        <p:nvPicPr>
          <p:cNvPr id="12" name="Image 3" descr="preencoded.png"/>
          <p:cNvPicPr>
            <a:picLocks noChangeAspect="1"/>
          </p:cNvPicPr>
          <p:nvPr/>
        </p:nvPicPr>
        <p:blipFill>
          <a:blip r:embed="rId6"/>
          <a:stretch>
            <a:fillRect/>
          </a:stretch>
        </p:blipFill>
        <p:spPr>
          <a:xfrm>
            <a:off x="9733598" y="1309036"/>
            <a:ext cx="2962124" cy="1383744"/>
          </a:xfrm>
          <a:prstGeom prst="rect">
            <a:avLst/>
          </a:prstGeom>
        </p:spPr>
      </p:pic>
      <p:sp>
        <p:nvSpPr>
          <p:cNvPr id="13" name="Text 7"/>
          <p:cNvSpPr/>
          <p:nvPr/>
        </p:nvSpPr>
        <p:spPr>
          <a:xfrm>
            <a:off x="9789304" y="2865697"/>
            <a:ext cx="1781294" cy="175974"/>
          </a:xfrm>
          <a:prstGeom prst="rect">
            <a:avLst/>
          </a:prstGeom>
          <a:noFill/>
          <a:ln/>
        </p:spPr>
        <p:txBody>
          <a:bodyPr wrap="none" lIns="0" tIns="0" rIns="0" bIns="0" rtlCol="0" anchor="t"/>
          <a:lstStyle/>
          <a:p>
            <a:pPr marL="0" indent="0" algn="l">
              <a:lnSpc>
                <a:spcPts val="1350"/>
              </a:lnSpc>
              <a:buNone/>
            </a:pPr>
            <a:r>
              <a:rPr lang="en-US" dirty="0">
                <a:solidFill>
                  <a:srgbClr val="CAD6DE"/>
                </a:solidFill>
                <a:latin typeface="Unbounded" pitchFamily="34" charset="0"/>
                <a:ea typeface="Unbounded" pitchFamily="34" charset="-122"/>
                <a:cs typeface="Unbounded" pitchFamily="34" charset="-120"/>
              </a:rPr>
              <a:t>Data Transformation</a:t>
            </a:r>
            <a:endParaRPr lang="en-US" dirty="0"/>
          </a:p>
        </p:txBody>
      </p:sp>
      <p:sp>
        <p:nvSpPr>
          <p:cNvPr id="14" name="Text 8"/>
          <p:cNvSpPr/>
          <p:nvPr/>
        </p:nvSpPr>
        <p:spPr>
          <a:xfrm>
            <a:off x="9733598" y="3101659"/>
            <a:ext cx="4477941" cy="191453"/>
          </a:xfrm>
          <a:prstGeom prst="rect">
            <a:avLst/>
          </a:prstGeom>
          <a:noFill/>
          <a:ln/>
        </p:spPr>
        <p:txBody>
          <a:bodyPr wrap="none" lIns="0" tIns="0" rIns="0" bIns="0" rtlCol="0" anchor="t"/>
          <a:lstStyle/>
          <a:p>
            <a:pPr marL="0" indent="0" algn="l">
              <a:lnSpc>
                <a:spcPts val="1500"/>
              </a:lnSpc>
              <a:buNone/>
            </a:pPr>
            <a:r>
              <a:rPr lang="en-US" sz="1400" dirty="0">
                <a:solidFill>
                  <a:srgbClr val="CAD6DE"/>
                </a:solidFill>
                <a:latin typeface="Cabin" pitchFamily="34" charset="0"/>
                <a:ea typeface="Cabin" pitchFamily="34" charset="-122"/>
                <a:cs typeface="Cabin" pitchFamily="34" charset="-120"/>
              </a:rPr>
              <a:t>Scaling, encoding, and converting data to </a:t>
            </a:r>
          </a:p>
          <a:p>
            <a:pPr marL="0" indent="0" algn="l">
              <a:lnSpc>
                <a:spcPts val="1500"/>
              </a:lnSpc>
              <a:buNone/>
            </a:pPr>
            <a:r>
              <a:rPr lang="en-US" sz="1400" dirty="0">
                <a:solidFill>
                  <a:srgbClr val="CAD6DE"/>
                </a:solidFill>
                <a:latin typeface="Cabin" pitchFamily="34" charset="0"/>
                <a:ea typeface="Cabin" pitchFamily="34" charset="-122"/>
                <a:cs typeface="Cabin" pitchFamily="34" charset="-120"/>
              </a:rPr>
              <a:t>suitable formats for modeling.</a:t>
            </a:r>
            <a:endParaRPr lang="en-US" sz="1400" dirty="0"/>
          </a:p>
        </p:txBody>
      </p:sp>
      <p:pic>
        <p:nvPicPr>
          <p:cNvPr id="15" name="Image 4" descr="preencoded.png"/>
          <p:cNvPicPr>
            <a:picLocks noChangeAspect="1"/>
          </p:cNvPicPr>
          <p:nvPr/>
        </p:nvPicPr>
        <p:blipFill>
          <a:blip r:embed="rId7"/>
          <a:stretch>
            <a:fillRect/>
          </a:stretch>
        </p:blipFill>
        <p:spPr>
          <a:xfrm>
            <a:off x="418861" y="3709392"/>
            <a:ext cx="2834477" cy="1383744"/>
          </a:xfrm>
          <a:prstGeom prst="rect">
            <a:avLst/>
          </a:prstGeom>
        </p:spPr>
      </p:pic>
      <p:sp>
        <p:nvSpPr>
          <p:cNvPr id="16" name="Text 9"/>
          <p:cNvSpPr/>
          <p:nvPr/>
        </p:nvSpPr>
        <p:spPr>
          <a:xfrm>
            <a:off x="418862" y="5242679"/>
            <a:ext cx="1531977" cy="175974"/>
          </a:xfrm>
          <a:prstGeom prst="rect">
            <a:avLst/>
          </a:prstGeom>
          <a:noFill/>
          <a:ln/>
        </p:spPr>
        <p:txBody>
          <a:bodyPr wrap="none" lIns="0" tIns="0" rIns="0" bIns="0" rtlCol="0" anchor="t"/>
          <a:lstStyle/>
          <a:p>
            <a:pPr marL="0" indent="0" algn="l">
              <a:lnSpc>
                <a:spcPts val="1350"/>
              </a:lnSpc>
              <a:buNone/>
            </a:pPr>
            <a:endParaRPr lang="en-US" dirty="0">
              <a:solidFill>
                <a:srgbClr val="CAD6DE"/>
              </a:solidFill>
              <a:latin typeface="Unbounded" pitchFamily="34" charset="0"/>
              <a:ea typeface="Unbounded" pitchFamily="34" charset="-122"/>
              <a:cs typeface="Unbounded" pitchFamily="34" charset="-120"/>
            </a:endParaRPr>
          </a:p>
          <a:p>
            <a:pPr marL="0" indent="0" algn="l">
              <a:lnSpc>
                <a:spcPts val="1350"/>
              </a:lnSpc>
              <a:buNone/>
            </a:pPr>
            <a:r>
              <a:rPr lang="en-US" dirty="0">
                <a:solidFill>
                  <a:srgbClr val="CAD6DE"/>
                </a:solidFill>
                <a:latin typeface="Unbounded" pitchFamily="34" charset="0"/>
                <a:ea typeface="Unbounded" pitchFamily="34" charset="-122"/>
                <a:cs typeface="Unbounded" pitchFamily="34" charset="-120"/>
              </a:rPr>
              <a:t>Data Visualization</a:t>
            </a:r>
            <a:endParaRPr lang="en-US" dirty="0"/>
          </a:p>
        </p:txBody>
      </p:sp>
      <p:sp>
        <p:nvSpPr>
          <p:cNvPr id="17" name="Text 10"/>
          <p:cNvSpPr/>
          <p:nvPr/>
        </p:nvSpPr>
        <p:spPr>
          <a:xfrm>
            <a:off x="418862" y="5490448"/>
            <a:ext cx="4477941" cy="191453"/>
          </a:xfrm>
          <a:prstGeom prst="rect">
            <a:avLst/>
          </a:prstGeom>
          <a:noFill/>
          <a:ln/>
        </p:spPr>
        <p:txBody>
          <a:bodyPr wrap="none" lIns="0" tIns="0" rIns="0" bIns="0" rtlCol="0" anchor="t"/>
          <a:lstStyle/>
          <a:p>
            <a:pPr marL="0" indent="0" algn="l">
              <a:lnSpc>
                <a:spcPts val="1500"/>
              </a:lnSpc>
              <a:buNone/>
            </a:pPr>
            <a:endParaRPr lang="en-US" sz="1400" dirty="0">
              <a:solidFill>
                <a:srgbClr val="CAD6DE"/>
              </a:solidFill>
              <a:latin typeface="Cabin" pitchFamily="34" charset="0"/>
              <a:ea typeface="Cabin" pitchFamily="34" charset="-122"/>
              <a:cs typeface="Cabin" pitchFamily="34" charset="-120"/>
            </a:endParaRPr>
          </a:p>
          <a:p>
            <a:pPr marL="0" indent="0" algn="l">
              <a:lnSpc>
                <a:spcPts val="1500"/>
              </a:lnSpc>
              <a:buNone/>
            </a:pPr>
            <a:r>
              <a:rPr lang="en-US" sz="1400" dirty="0">
                <a:solidFill>
                  <a:srgbClr val="CAD6DE"/>
                </a:solidFill>
                <a:latin typeface="Cabin" pitchFamily="34" charset="0"/>
                <a:ea typeface="Cabin" pitchFamily="34" charset="-122"/>
                <a:cs typeface="Cabin" pitchFamily="34" charset="-120"/>
              </a:rPr>
              <a:t>Uses histogram for distribution, Boxplot for outliers,</a:t>
            </a:r>
          </a:p>
          <a:p>
            <a:pPr marL="0" indent="0" algn="l">
              <a:lnSpc>
                <a:spcPts val="1500"/>
              </a:lnSpc>
              <a:buNone/>
            </a:pPr>
            <a:r>
              <a:rPr lang="en-US" sz="1400" dirty="0">
                <a:solidFill>
                  <a:srgbClr val="CAD6DE"/>
                </a:solidFill>
                <a:latin typeface="Cabin" pitchFamily="34" charset="0"/>
                <a:ea typeface="Cabin" pitchFamily="34" charset="-122"/>
                <a:cs typeface="Cabin" pitchFamily="34" charset="-120"/>
              </a:rPr>
              <a:t> Heatmap for correlation,</a:t>
            </a:r>
            <a:endParaRPr lang="en-US" sz="1400" dirty="0"/>
          </a:p>
        </p:txBody>
      </p:sp>
      <p:pic>
        <p:nvPicPr>
          <p:cNvPr id="18" name="Image 5" descr="preencoded.png"/>
          <p:cNvPicPr>
            <a:picLocks noChangeAspect="1"/>
          </p:cNvPicPr>
          <p:nvPr/>
        </p:nvPicPr>
        <p:blipFill>
          <a:blip r:embed="rId8"/>
          <a:stretch>
            <a:fillRect/>
          </a:stretch>
        </p:blipFill>
        <p:spPr>
          <a:xfrm>
            <a:off x="5076229" y="3709392"/>
            <a:ext cx="2835735" cy="1383744"/>
          </a:xfrm>
          <a:prstGeom prst="rect">
            <a:avLst/>
          </a:prstGeom>
        </p:spPr>
      </p:pic>
      <p:sp>
        <p:nvSpPr>
          <p:cNvPr id="19" name="Text 11"/>
          <p:cNvSpPr/>
          <p:nvPr/>
        </p:nvSpPr>
        <p:spPr>
          <a:xfrm>
            <a:off x="5076230" y="5242679"/>
            <a:ext cx="1408033" cy="175974"/>
          </a:xfrm>
          <a:prstGeom prst="rect">
            <a:avLst/>
          </a:prstGeom>
          <a:noFill/>
          <a:ln/>
        </p:spPr>
        <p:txBody>
          <a:bodyPr wrap="none" lIns="0" tIns="0" rIns="0" bIns="0" rtlCol="0" anchor="t"/>
          <a:lstStyle/>
          <a:p>
            <a:pPr marL="0" indent="0" algn="l">
              <a:lnSpc>
                <a:spcPts val="1350"/>
              </a:lnSpc>
              <a:buNone/>
            </a:pPr>
            <a:endParaRPr lang="en-US" dirty="0">
              <a:solidFill>
                <a:srgbClr val="CAD6DE"/>
              </a:solidFill>
              <a:latin typeface="Unbounded" pitchFamily="34" charset="0"/>
              <a:ea typeface="Unbounded" pitchFamily="34" charset="-122"/>
              <a:cs typeface="Unbounded" pitchFamily="34" charset="-120"/>
            </a:endParaRPr>
          </a:p>
          <a:p>
            <a:pPr marL="0" indent="0" algn="l">
              <a:lnSpc>
                <a:spcPts val="1350"/>
              </a:lnSpc>
              <a:buNone/>
            </a:pPr>
            <a:r>
              <a:rPr lang="en-US" dirty="0">
                <a:solidFill>
                  <a:srgbClr val="CAD6DE"/>
                </a:solidFill>
                <a:latin typeface="Unbounded" pitchFamily="34" charset="0"/>
                <a:ea typeface="Unbounded" pitchFamily="34" charset="-122"/>
                <a:cs typeface="Unbounded" pitchFamily="34" charset="-120"/>
              </a:rPr>
              <a:t>Model Building</a:t>
            </a:r>
          </a:p>
          <a:p>
            <a:pPr marL="0" indent="0" algn="l">
              <a:lnSpc>
                <a:spcPts val="1350"/>
              </a:lnSpc>
              <a:buNone/>
            </a:pPr>
            <a:endParaRPr lang="en-US" dirty="0">
              <a:solidFill>
                <a:srgbClr val="CAD6DE"/>
              </a:solidFill>
              <a:latin typeface="Unbounded" pitchFamily="34" charset="0"/>
            </a:endParaRPr>
          </a:p>
          <a:p>
            <a:pPr marL="0" indent="0" algn="l">
              <a:lnSpc>
                <a:spcPts val="1350"/>
              </a:lnSpc>
              <a:buNone/>
            </a:pPr>
            <a:endParaRPr lang="en-US" dirty="0"/>
          </a:p>
        </p:txBody>
      </p:sp>
      <p:sp>
        <p:nvSpPr>
          <p:cNvPr id="20" name="Text 12"/>
          <p:cNvSpPr/>
          <p:nvPr/>
        </p:nvSpPr>
        <p:spPr>
          <a:xfrm>
            <a:off x="5076230" y="5490448"/>
            <a:ext cx="4477941" cy="191453"/>
          </a:xfrm>
          <a:prstGeom prst="rect">
            <a:avLst/>
          </a:prstGeom>
          <a:noFill/>
          <a:ln/>
        </p:spPr>
        <p:txBody>
          <a:bodyPr wrap="none" lIns="0" tIns="0" rIns="0" bIns="0" rtlCol="0" anchor="t"/>
          <a:lstStyle/>
          <a:p>
            <a:pPr marL="0" indent="0" algn="l">
              <a:lnSpc>
                <a:spcPts val="1500"/>
              </a:lnSpc>
              <a:buNone/>
            </a:pPr>
            <a:endParaRPr lang="en-US" sz="1600" dirty="0">
              <a:solidFill>
                <a:srgbClr val="CAD6DE"/>
              </a:solidFill>
              <a:latin typeface="Cabin" pitchFamily="34" charset="0"/>
              <a:ea typeface="Cabin" pitchFamily="34" charset="-122"/>
              <a:cs typeface="Cabin" pitchFamily="34" charset="-120"/>
            </a:endParaRPr>
          </a:p>
          <a:p>
            <a:pPr marL="0" indent="0" algn="l">
              <a:lnSpc>
                <a:spcPts val="1500"/>
              </a:lnSpc>
              <a:buNone/>
            </a:pPr>
            <a:r>
              <a:rPr lang="en-US" sz="1600" dirty="0">
                <a:solidFill>
                  <a:srgbClr val="CAD6DE"/>
                </a:solidFill>
                <a:latin typeface="Cabin" pitchFamily="34" charset="0"/>
                <a:ea typeface="Cabin" pitchFamily="34" charset="-122"/>
                <a:cs typeface="Cabin" pitchFamily="34" charset="-120"/>
              </a:rPr>
              <a:t>Select Algorithm, Split and Train Model, Prediction</a:t>
            </a:r>
            <a:endParaRPr lang="en-US" sz="1600" dirty="0"/>
          </a:p>
        </p:txBody>
      </p:sp>
      <p:pic>
        <p:nvPicPr>
          <p:cNvPr id="21" name="Image 6" descr="preencoded.png"/>
          <p:cNvPicPr>
            <a:picLocks noChangeAspect="1"/>
          </p:cNvPicPr>
          <p:nvPr/>
        </p:nvPicPr>
        <p:blipFill>
          <a:blip r:embed="rId9"/>
          <a:stretch>
            <a:fillRect/>
          </a:stretch>
        </p:blipFill>
        <p:spPr>
          <a:xfrm>
            <a:off x="9733598" y="3709392"/>
            <a:ext cx="2962124" cy="1383744"/>
          </a:xfrm>
          <a:prstGeom prst="rect">
            <a:avLst/>
          </a:prstGeom>
        </p:spPr>
      </p:pic>
      <p:sp>
        <p:nvSpPr>
          <p:cNvPr id="22" name="Text 13"/>
          <p:cNvSpPr/>
          <p:nvPr/>
        </p:nvSpPr>
        <p:spPr>
          <a:xfrm>
            <a:off x="9733598" y="5242679"/>
            <a:ext cx="1448157" cy="175974"/>
          </a:xfrm>
          <a:prstGeom prst="rect">
            <a:avLst/>
          </a:prstGeom>
          <a:noFill/>
          <a:ln/>
        </p:spPr>
        <p:txBody>
          <a:bodyPr wrap="none" lIns="0" tIns="0" rIns="0" bIns="0" rtlCol="0" anchor="t"/>
          <a:lstStyle/>
          <a:p>
            <a:pPr marL="0" indent="0" algn="l">
              <a:lnSpc>
                <a:spcPts val="1350"/>
              </a:lnSpc>
              <a:buNone/>
            </a:pPr>
            <a:endParaRPr lang="en-US" dirty="0">
              <a:solidFill>
                <a:srgbClr val="CAD6DE"/>
              </a:solidFill>
              <a:latin typeface="Unbounded" pitchFamily="34" charset="0"/>
              <a:ea typeface="Unbounded" pitchFamily="34" charset="-122"/>
              <a:cs typeface="Unbounded" pitchFamily="34" charset="-120"/>
            </a:endParaRPr>
          </a:p>
          <a:p>
            <a:pPr marL="0" indent="0" algn="l">
              <a:lnSpc>
                <a:spcPts val="1350"/>
              </a:lnSpc>
              <a:buNone/>
            </a:pPr>
            <a:r>
              <a:rPr lang="en-US" dirty="0">
                <a:solidFill>
                  <a:srgbClr val="CAD6DE"/>
                </a:solidFill>
                <a:latin typeface="Unbounded" pitchFamily="34" charset="0"/>
                <a:ea typeface="Unbounded" pitchFamily="34" charset="-122"/>
                <a:cs typeface="Unbounded" pitchFamily="34" charset="-120"/>
              </a:rPr>
              <a:t>Model Evaluation</a:t>
            </a:r>
            <a:endParaRPr lang="en-US" dirty="0"/>
          </a:p>
        </p:txBody>
      </p:sp>
      <p:sp>
        <p:nvSpPr>
          <p:cNvPr id="23" name="Text 14"/>
          <p:cNvSpPr/>
          <p:nvPr/>
        </p:nvSpPr>
        <p:spPr>
          <a:xfrm>
            <a:off x="9733598" y="5490448"/>
            <a:ext cx="4477941" cy="191453"/>
          </a:xfrm>
          <a:prstGeom prst="rect">
            <a:avLst/>
          </a:prstGeom>
          <a:noFill/>
          <a:ln/>
        </p:spPr>
        <p:txBody>
          <a:bodyPr wrap="none" lIns="0" tIns="0" rIns="0" bIns="0" rtlCol="0" anchor="t"/>
          <a:lstStyle/>
          <a:p>
            <a:pPr marL="0" indent="0" algn="l">
              <a:lnSpc>
                <a:spcPts val="1500"/>
              </a:lnSpc>
              <a:buNone/>
            </a:pPr>
            <a:endParaRPr lang="en-US" sz="1400" dirty="0">
              <a:solidFill>
                <a:srgbClr val="CAD6DE"/>
              </a:solidFill>
              <a:latin typeface="Cabin" pitchFamily="34" charset="0"/>
              <a:ea typeface="Cabin" pitchFamily="34" charset="-122"/>
              <a:cs typeface="Cabin" pitchFamily="34" charset="-120"/>
            </a:endParaRPr>
          </a:p>
          <a:p>
            <a:pPr marL="0" indent="0" algn="l">
              <a:lnSpc>
                <a:spcPts val="1500"/>
              </a:lnSpc>
              <a:buNone/>
            </a:pPr>
            <a:r>
              <a:rPr lang="en-US" sz="1400" dirty="0">
                <a:solidFill>
                  <a:srgbClr val="CAD6DE"/>
                </a:solidFill>
                <a:latin typeface="Cabin" pitchFamily="34" charset="0"/>
                <a:ea typeface="Cabin" pitchFamily="34" charset="-122"/>
                <a:cs typeface="Cabin" pitchFamily="34" charset="-120"/>
              </a:rPr>
              <a:t>Evaluate the model with Accuracy_score and do the prediction</a:t>
            </a:r>
            <a:endParaRPr lang="en-US" sz="1400" dirty="0"/>
          </a:p>
        </p:txBody>
      </p:sp>
      <p:sp>
        <p:nvSpPr>
          <p:cNvPr id="24" name="Text 15"/>
          <p:cNvSpPr/>
          <p:nvPr/>
        </p:nvSpPr>
        <p:spPr>
          <a:xfrm>
            <a:off x="9733598" y="5753695"/>
            <a:ext cx="4477941" cy="191453"/>
          </a:xfrm>
          <a:prstGeom prst="rect">
            <a:avLst/>
          </a:prstGeom>
          <a:noFill/>
          <a:ln/>
        </p:spPr>
        <p:txBody>
          <a:bodyPr wrap="none" lIns="0" tIns="0" rIns="0" bIns="0" rtlCol="0" anchor="t"/>
          <a:lstStyle/>
          <a:p>
            <a:pPr marL="0" indent="0" algn="l">
              <a:lnSpc>
                <a:spcPts val="1500"/>
              </a:lnSpc>
              <a:buNone/>
            </a:pPr>
            <a:endParaRPr lang="en-US" sz="900" dirty="0"/>
          </a:p>
        </p:txBody>
      </p:sp>
      <p:pic>
        <p:nvPicPr>
          <p:cNvPr id="25" name="Image 7" descr="preencoded.png"/>
          <p:cNvPicPr>
            <a:picLocks noChangeAspect="1"/>
          </p:cNvPicPr>
          <p:nvPr/>
        </p:nvPicPr>
        <p:blipFill>
          <a:blip r:embed="rId10"/>
          <a:stretch>
            <a:fillRect/>
          </a:stretch>
        </p:blipFill>
        <p:spPr>
          <a:xfrm>
            <a:off x="418862" y="6304121"/>
            <a:ext cx="2834476" cy="1383744"/>
          </a:xfrm>
          <a:prstGeom prst="rect">
            <a:avLst/>
          </a:prstGeom>
        </p:spPr>
      </p:pic>
      <p:sp>
        <p:nvSpPr>
          <p:cNvPr id="26" name="Text 16"/>
          <p:cNvSpPr/>
          <p:nvPr/>
        </p:nvSpPr>
        <p:spPr>
          <a:xfrm>
            <a:off x="418862" y="7837408"/>
            <a:ext cx="1564958" cy="175974"/>
          </a:xfrm>
          <a:prstGeom prst="rect">
            <a:avLst/>
          </a:prstGeom>
          <a:noFill/>
          <a:ln/>
        </p:spPr>
        <p:txBody>
          <a:bodyPr wrap="none" lIns="0" tIns="0" rIns="0" bIns="0" rtlCol="0" anchor="t"/>
          <a:lstStyle/>
          <a:p>
            <a:pPr marL="0" indent="0" algn="l">
              <a:lnSpc>
                <a:spcPts val="1350"/>
              </a:lnSpc>
              <a:buNone/>
            </a:pPr>
            <a:r>
              <a:rPr lang="en-US" dirty="0">
                <a:solidFill>
                  <a:srgbClr val="CAD6DE"/>
                </a:solidFill>
                <a:latin typeface="Unbounded" pitchFamily="34" charset="0"/>
                <a:ea typeface="Unbounded" pitchFamily="34" charset="-122"/>
                <a:cs typeface="Unbounded" pitchFamily="34" charset="-120"/>
              </a:rPr>
              <a:t>Model deployment</a:t>
            </a:r>
            <a:endParaRPr lang="en-US" dirty="0"/>
          </a:p>
        </p:txBody>
      </p:sp>
      <p:sp>
        <p:nvSpPr>
          <p:cNvPr id="27" name="Text 17"/>
          <p:cNvSpPr/>
          <p:nvPr/>
        </p:nvSpPr>
        <p:spPr>
          <a:xfrm>
            <a:off x="418862" y="8085177"/>
            <a:ext cx="4477941" cy="191453"/>
          </a:xfrm>
          <a:prstGeom prst="rect">
            <a:avLst/>
          </a:prstGeom>
          <a:noFill/>
          <a:ln/>
        </p:spPr>
        <p:txBody>
          <a:bodyPr wrap="none" lIns="0" tIns="0" rIns="0" bIns="0" rtlCol="0" anchor="t"/>
          <a:lstStyle/>
          <a:p>
            <a:pPr marL="0" indent="0" algn="l">
              <a:lnSpc>
                <a:spcPts val="1500"/>
              </a:lnSpc>
              <a:buNone/>
            </a:pPr>
            <a:r>
              <a:rPr lang="en-US" dirty="0">
                <a:solidFill>
                  <a:srgbClr val="CAD6DE"/>
                </a:solidFill>
                <a:latin typeface="Cabin" pitchFamily="34" charset="0"/>
                <a:ea typeface="Cabin" pitchFamily="34" charset="-122"/>
                <a:cs typeface="Cabin" pitchFamily="34" charset="-120"/>
              </a:rPr>
              <a:t>Streamlit</a:t>
            </a:r>
            <a:endParaRPr lang="en-US" dirty="0"/>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837724" y="104739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Methodologies:</a:t>
            </a:r>
            <a:endParaRPr lang="en-US" sz="4400" dirty="0"/>
          </a:p>
        </p:txBody>
      </p:sp>
      <p:pic>
        <p:nvPicPr>
          <p:cNvPr id="4" name="Image 1" descr="preencoded.png"/>
          <p:cNvPicPr>
            <a:picLocks noChangeAspect="1"/>
          </p:cNvPicPr>
          <p:nvPr/>
        </p:nvPicPr>
        <p:blipFill>
          <a:blip r:embed="rId4"/>
          <a:stretch>
            <a:fillRect/>
          </a:stretch>
        </p:blipFill>
        <p:spPr>
          <a:xfrm>
            <a:off x="837724" y="2110383"/>
            <a:ext cx="2969419" cy="1835229"/>
          </a:xfrm>
          <a:prstGeom prst="rect">
            <a:avLst/>
          </a:prstGeom>
        </p:spPr>
      </p:pic>
      <p:sp>
        <p:nvSpPr>
          <p:cNvPr id="5" name="Text 1"/>
          <p:cNvSpPr/>
          <p:nvPr/>
        </p:nvSpPr>
        <p:spPr>
          <a:xfrm>
            <a:off x="837724" y="424481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Language:</a:t>
            </a:r>
            <a:endParaRPr lang="en-US" sz="2200" dirty="0"/>
          </a:p>
        </p:txBody>
      </p:sp>
      <p:sp>
        <p:nvSpPr>
          <p:cNvPr id="6" name="Text 2"/>
          <p:cNvSpPr/>
          <p:nvPr/>
        </p:nvSpPr>
        <p:spPr>
          <a:xfrm>
            <a:off x="837724" y="4740354"/>
            <a:ext cx="2969419"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Python</a:t>
            </a:r>
            <a:endParaRPr lang="en-US" sz="1850" dirty="0"/>
          </a:p>
        </p:txBody>
      </p:sp>
      <p:pic>
        <p:nvPicPr>
          <p:cNvPr id="7" name="Image 2" descr="preencoded.png"/>
          <p:cNvPicPr>
            <a:picLocks noChangeAspect="1"/>
          </p:cNvPicPr>
          <p:nvPr/>
        </p:nvPicPr>
        <p:blipFill>
          <a:blip r:embed="rId5"/>
          <a:stretch>
            <a:fillRect/>
          </a:stretch>
        </p:blipFill>
        <p:spPr>
          <a:xfrm>
            <a:off x="4166116" y="2110383"/>
            <a:ext cx="2969538" cy="1835229"/>
          </a:xfrm>
          <a:prstGeom prst="rect">
            <a:avLst/>
          </a:prstGeom>
        </p:spPr>
      </p:pic>
      <p:sp>
        <p:nvSpPr>
          <p:cNvPr id="8" name="Text 3"/>
          <p:cNvSpPr/>
          <p:nvPr/>
        </p:nvSpPr>
        <p:spPr>
          <a:xfrm>
            <a:off x="4166116" y="424481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Libraries:</a:t>
            </a:r>
            <a:endParaRPr lang="en-US" sz="2200" dirty="0"/>
          </a:p>
        </p:txBody>
      </p:sp>
      <p:sp>
        <p:nvSpPr>
          <p:cNvPr id="9" name="Text 4"/>
          <p:cNvSpPr/>
          <p:nvPr/>
        </p:nvSpPr>
        <p:spPr>
          <a:xfrm>
            <a:off x="4166116" y="4740354"/>
            <a:ext cx="2969538"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Pandas, NumPy, Matplotlib, Seaborn, Scikit-Learn</a:t>
            </a:r>
            <a:endParaRPr lang="en-US" sz="1850" dirty="0"/>
          </a:p>
        </p:txBody>
      </p:sp>
      <p:pic>
        <p:nvPicPr>
          <p:cNvPr id="10" name="Image 3" descr="preencoded.png"/>
          <p:cNvPicPr>
            <a:picLocks noChangeAspect="1"/>
          </p:cNvPicPr>
          <p:nvPr/>
        </p:nvPicPr>
        <p:blipFill>
          <a:blip r:embed="rId6"/>
          <a:stretch>
            <a:fillRect/>
          </a:stretch>
        </p:blipFill>
        <p:spPr>
          <a:xfrm>
            <a:off x="7494627" y="2110383"/>
            <a:ext cx="2969538" cy="1835229"/>
          </a:xfrm>
          <a:prstGeom prst="rect">
            <a:avLst/>
          </a:prstGeom>
        </p:spPr>
      </p:pic>
      <p:sp>
        <p:nvSpPr>
          <p:cNvPr id="11" name="Text 5"/>
          <p:cNvSpPr/>
          <p:nvPr/>
        </p:nvSpPr>
        <p:spPr>
          <a:xfrm>
            <a:off x="7494627" y="424481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Algorithm Used:</a:t>
            </a:r>
            <a:endParaRPr lang="en-US" sz="2200" dirty="0"/>
          </a:p>
        </p:txBody>
      </p:sp>
      <p:sp>
        <p:nvSpPr>
          <p:cNvPr id="12" name="Text 6"/>
          <p:cNvSpPr/>
          <p:nvPr/>
        </p:nvSpPr>
        <p:spPr>
          <a:xfrm>
            <a:off x="7494627" y="4740354"/>
            <a:ext cx="2969538"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Logistic Regression, Gaussian Naive Bayes, Random forest Classifier, Decision Tree </a:t>
            </a:r>
            <a:endParaRPr lang="en-US" sz="1850" dirty="0"/>
          </a:p>
        </p:txBody>
      </p:sp>
      <p:sp>
        <p:nvSpPr>
          <p:cNvPr id="13" name="Text 7"/>
          <p:cNvSpPr/>
          <p:nvPr/>
        </p:nvSpPr>
        <p:spPr>
          <a:xfrm>
            <a:off x="7494627" y="6799064"/>
            <a:ext cx="2969538"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14" name="Image 4" descr="preencoded.png"/>
          <p:cNvPicPr>
            <a:picLocks noChangeAspect="1"/>
          </p:cNvPicPr>
          <p:nvPr/>
        </p:nvPicPr>
        <p:blipFill>
          <a:blip r:embed="rId7"/>
          <a:stretch>
            <a:fillRect/>
          </a:stretch>
        </p:blipFill>
        <p:spPr>
          <a:xfrm>
            <a:off x="10823138" y="2110383"/>
            <a:ext cx="2969538" cy="1835229"/>
          </a:xfrm>
          <a:prstGeom prst="rect">
            <a:avLst/>
          </a:prstGeom>
        </p:spPr>
      </p:pic>
      <p:sp>
        <p:nvSpPr>
          <p:cNvPr id="15" name="Text 8"/>
          <p:cNvSpPr/>
          <p:nvPr/>
        </p:nvSpPr>
        <p:spPr>
          <a:xfrm>
            <a:off x="10823138" y="424481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Interface:</a:t>
            </a:r>
            <a:endParaRPr lang="en-US" sz="2200" dirty="0"/>
          </a:p>
        </p:txBody>
      </p:sp>
      <p:sp>
        <p:nvSpPr>
          <p:cNvPr id="16" name="Text 9"/>
          <p:cNvSpPr/>
          <p:nvPr/>
        </p:nvSpPr>
        <p:spPr>
          <a:xfrm>
            <a:off x="10823138" y="4740354"/>
            <a:ext cx="2969538"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Streamlit</a:t>
            </a:r>
            <a:endParaRPr lang="en-US" sz="1850" dirty="0"/>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1749" y="0"/>
            <a:ext cx="14630400" cy="8231148"/>
          </a:xfrm>
          <a:prstGeom prst="rect">
            <a:avLst/>
          </a:prstGeom>
        </p:spPr>
      </p:pic>
      <p:sp>
        <p:nvSpPr>
          <p:cNvPr id="3" name="Text 0"/>
          <p:cNvSpPr/>
          <p:nvPr/>
        </p:nvSpPr>
        <p:spPr>
          <a:xfrm>
            <a:off x="800695" y="629126"/>
            <a:ext cx="4356140" cy="538282"/>
          </a:xfrm>
          <a:prstGeom prst="rect">
            <a:avLst/>
          </a:prstGeom>
          <a:noFill/>
          <a:ln/>
        </p:spPr>
        <p:txBody>
          <a:bodyPr wrap="none" lIns="0" tIns="0" rIns="0" bIns="0" rtlCol="0" anchor="t"/>
          <a:lstStyle/>
          <a:p>
            <a:pPr marL="0" indent="0">
              <a:lnSpc>
                <a:spcPts val="4200"/>
              </a:lnSpc>
              <a:buNone/>
            </a:pPr>
            <a:r>
              <a:rPr lang="en-US" sz="3350" dirty="0">
                <a:solidFill>
                  <a:srgbClr val="FFFFFF"/>
                </a:solidFill>
                <a:latin typeface="Unbounded" pitchFamily="34" charset="0"/>
                <a:ea typeface="Unbounded" pitchFamily="34" charset="-122"/>
                <a:cs typeface="Unbounded" pitchFamily="34" charset="-120"/>
              </a:rPr>
              <a:t>Data-Set Details:</a:t>
            </a:r>
            <a:endParaRPr lang="en-US" sz="3350" dirty="0"/>
          </a:p>
        </p:txBody>
      </p:sp>
      <p:sp>
        <p:nvSpPr>
          <p:cNvPr id="6" name="Text 1"/>
          <p:cNvSpPr/>
          <p:nvPr/>
        </p:nvSpPr>
        <p:spPr>
          <a:xfrm>
            <a:off x="800695" y="7030045"/>
            <a:ext cx="6235422" cy="366117"/>
          </a:xfrm>
          <a:prstGeom prst="rect">
            <a:avLst/>
          </a:prstGeom>
          <a:noFill/>
          <a:ln/>
        </p:spPr>
        <p:txBody>
          <a:bodyPr wrap="none" lIns="0" tIns="0" rIns="0" bIns="0" rtlCol="0" anchor="t"/>
          <a:lstStyle/>
          <a:p>
            <a:pPr marL="0" indent="0">
              <a:lnSpc>
                <a:spcPts val="2850"/>
              </a:lnSpc>
              <a:buNone/>
            </a:pPr>
            <a:endParaRPr lang="en-US" sz="1800" dirty="0"/>
          </a:p>
        </p:txBody>
      </p:sp>
      <p:sp>
        <p:nvSpPr>
          <p:cNvPr id="7" name="Text 2"/>
          <p:cNvSpPr/>
          <p:nvPr/>
        </p:nvSpPr>
        <p:spPr>
          <a:xfrm>
            <a:off x="7601902" y="2900363"/>
            <a:ext cx="6235422" cy="366117"/>
          </a:xfrm>
          <a:prstGeom prst="rect">
            <a:avLst/>
          </a:prstGeom>
          <a:noFill/>
          <a:ln/>
        </p:spPr>
        <p:txBody>
          <a:bodyPr wrap="none" lIns="0" tIns="0" rIns="0" bIns="0" rtlCol="0" anchor="t"/>
          <a:lstStyle/>
          <a:p>
            <a:pPr marL="0" indent="0">
              <a:lnSpc>
                <a:spcPts val="2850"/>
              </a:lnSpc>
              <a:buNone/>
            </a:pPr>
            <a:r>
              <a:rPr lang="en-US" sz="2000" dirty="0">
                <a:solidFill>
                  <a:srgbClr val="CAD6DE"/>
                </a:solidFill>
                <a:latin typeface="Arial" panose="020B0604020202020204" pitchFamily="34" charset="0"/>
                <a:ea typeface="Cabin" pitchFamily="34" charset="-122"/>
                <a:cs typeface="Arial" panose="020B0604020202020204" pitchFamily="34" charset="0"/>
              </a:rPr>
              <a:t>Selection of Dataset: Bankruptcy</a:t>
            </a:r>
            <a:endParaRPr lang="en-US" sz="2000" dirty="0">
              <a:latin typeface="Arial" panose="020B0604020202020204" pitchFamily="34" charset="0"/>
              <a:cs typeface="Arial" panose="020B0604020202020204" pitchFamily="34" charset="0"/>
            </a:endParaRPr>
          </a:p>
        </p:txBody>
      </p:sp>
      <p:sp>
        <p:nvSpPr>
          <p:cNvPr id="8" name="Text 3"/>
          <p:cNvSpPr/>
          <p:nvPr/>
        </p:nvSpPr>
        <p:spPr>
          <a:xfrm>
            <a:off x="7601902" y="3472339"/>
            <a:ext cx="6235422" cy="366117"/>
          </a:xfrm>
          <a:prstGeom prst="rect">
            <a:avLst/>
          </a:prstGeom>
          <a:noFill/>
          <a:ln/>
        </p:spPr>
        <p:txBody>
          <a:bodyPr wrap="none" lIns="0" tIns="0" rIns="0" bIns="0" rtlCol="0" anchor="t"/>
          <a:lstStyle/>
          <a:p>
            <a:pPr marL="0" indent="0">
              <a:lnSpc>
                <a:spcPts val="2850"/>
              </a:lnSpc>
              <a:buNone/>
            </a:pPr>
            <a:r>
              <a:rPr lang="en-US" sz="2000" dirty="0">
                <a:solidFill>
                  <a:srgbClr val="CAD6DE"/>
                </a:solidFill>
                <a:latin typeface="Arial" panose="020B0604020202020204" pitchFamily="34" charset="0"/>
                <a:ea typeface="Cabin" pitchFamily="34" charset="-122"/>
                <a:cs typeface="Arial" panose="020B0604020202020204" pitchFamily="34" charset="0"/>
              </a:rPr>
              <a:t>Target Columns: class</a:t>
            </a:r>
            <a:endParaRPr lang="en-US" sz="2000" dirty="0">
              <a:latin typeface="Arial" panose="020B0604020202020204" pitchFamily="34" charset="0"/>
              <a:cs typeface="Arial" panose="020B0604020202020204" pitchFamily="34" charset="0"/>
            </a:endParaRPr>
          </a:p>
        </p:txBody>
      </p:sp>
      <p:sp>
        <p:nvSpPr>
          <p:cNvPr id="9" name="Text 4"/>
          <p:cNvSpPr/>
          <p:nvPr/>
        </p:nvSpPr>
        <p:spPr>
          <a:xfrm>
            <a:off x="7601902" y="4044315"/>
            <a:ext cx="6235422" cy="366117"/>
          </a:xfrm>
          <a:prstGeom prst="rect">
            <a:avLst/>
          </a:prstGeom>
          <a:noFill/>
          <a:ln/>
        </p:spPr>
        <p:txBody>
          <a:bodyPr wrap="none" lIns="0" tIns="0" rIns="0" bIns="0" rtlCol="0" anchor="t"/>
          <a:lstStyle/>
          <a:p>
            <a:pPr marL="0" indent="0">
              <a:lnSpc>
                <a:spcPts val="2850"/>
              </a:lnSpc>
              <a:buNone/>
            </a:pPr>
            <a:r>
              <a:rPr lang="en-US" sz="2000" dirty="0">
                <a:solidFill>
                  <a:srgbClr val="CAD6DE"/>
                </a:solidFill>
                <a:latin typeface="Arial" panose="020B0604020202020204" pitchFamily="34" charset="0"/>
                <a:ea typeface="Cabin" pitchFamily="34" charset="-122"/>
                <a:cs typeface="Arial" panose="020B0604020202020204" pitchFamily="34" charset="0"/>
              </a:rPr>
              <a:t>Feature Columns: industrial_risk, management_risk</a:t>
            </a:r>
            <a:endParaRPr lang="en-US" sz="2000" dirty="0">
              <a:latin typeface="Arial" panose="020B0604020202020204" pitchFamily="34" charset="0"/>
              <a:cs typeface="Arial" panose="020B0604020202020204" pitchFamily="34" charset="0"/>
            </a:endParaRPr>
          </a:p>
        </p:txBody>
      </p:sp>
      <p:sp>
        <p:nvSpPr>
          <p:cNvPr id="10" name="Text 5"/>
          <p:cNvSpPr/>
          <p:nvPr/>
        </p:nvSpPr>
        <p:spPr>
          <a:xfrm>
            <a:off x="7601902" y="4616291"/>
            <a:ext cx="6235422" cy="366117"/>
          </a:xfrm>
          <a:prstGeom prst="rect">
            <a:avLst/>
          </a:prstGeom>
          <a:noFill/>
          <a:ln/>
        </p:spPr>
        <p:txBody>
          <a:bodyPr wrap="none" lIns="0" tIns="0" rIns="0" bIns="0" rtlCol="0" anchor="t"/>
          <a:lstStyle/>
          <a:p>
            <a:pPr marL="0" indent="0">
              <a:lnSpc>
                <a:spcPts val="2850"/>
              </a:lnSpc>
              <a:buNone/>
            </a:pPr>
            <a:r>
              <a:rPr lang="en-US" sz="2000" dirty="0">
                <a:solidFill>
                  <a:srgbClr val="CAD6DE"/>
                </a:solidFill>
                <a:latin typeface="Arial" panose="020B0604020202020204" pitchFamily="34" charset="0"/>
                <a:ea typeface="Cabin" pitchFamily="34" charset="-122"/>
                <a:cs typeface="Arial" panose="020B0604020202020204" pitchFamily="34" charset="0"/>
              </a:rPr>
              <a:t>finanial_flexibility, credibility, competitivness, operating_risk</a:t>
            </a:r>
            <a:endParaRPr lang="en-US" sz="2000" dirty="0">
              <a:latin typeface="Arial" panose="020B0604020202020204" pitchFamily="34" charset="0"/>
              <a:cs typeface="Arial" panose="020B0604020202020204" pitchFamily="34" charset="0"/>
            </a:endParaRPr>
          </a:p>
        </p:txBody>
      </p:sp>
      <p:sp>
        <p:nvSpPr>
          <p:cNvPr id="11" name="Text 6"/>
          <p:cNvSpPr/>
          <p:nvPr/>
        </p:nvSpPr>
        <p:spPr>
          <a:xfrm>
            <a:off x="7601902" y="5188268"/>
            <a:ext cx="6235422" cy="366117"/>
          </a:xfrm>
          <a:prstGeom prst="rect">
            <a:avLst/>
          </a:prstGeom>
          <a:noFill/>
          <a:ln/>
        </p:spPr>
        <p:txBody>
          <a:bodyPr wrap="none" lIns="0" tIns="0" rIns="0" bIns="0" rtlCol="0" anchor="t"/>
          <a:lstStyle/>
          <a:p>
            <a:pPr marL="0" indent="0">
              <a:lnSpc>
                <a:spcPts val="2850"/>
              </a:lnSpc>
              <a:buNone/>
            </a:pPr>
            <a:r>
              <a:rPr lang="en-US" sz="2000" dirty="0">
                <a:solidFill>
                  <a:srgbClr val="CAD6DE"/>
                </a:solidFill>
                <a:latin typeface="Arial" panose="020B0604020202020204" pitchFamily="34" charset="0"/>
                <a:ea typeface="Cabin" pitchFamily="34" charset="-122"/>
                <a:cs typeface="Arial" panose="020B0604020202020204" pitchFamily="34" charset="0"/>
              </a:rPr>
              <a:t>Label Encoder: using Label encoder for target column</a:t>
            </a:r>
            <a:endParaRPr lang="en-US" sz="2000" dirty="0">
              <a:latin typeface="Arial" panose="020B0604020202020204" pitchFamily="34" charset="0"/>
              <a:cs typeface="Arial" panose="020B0604020202020204" pitchFamily="34" charset="0"/>
            </a:endParaRPr>
          </a:p>
        </p:txBody>
      </p:sp>
      <p:sp>
        <p:nvSpPr>
          <p:cNvPr id="12" name="Text 7"/>
          <p:cNvSpPr/>
          <p:nvPr/>
        </p:nvSpPr>
        <p:spPr>
          <a:xfrm>
            <a:off x="7601902" y="5760244"/>
            <a:ext cx="6235422" cy="366117"/>
          </a:xfrm>
          <a:prstGeom prst="rect">
            <a:avLst/>
          </a:prstGeom>
          <a:noFill/>
          <a:ln/>
        </p:spPr>
        <p:txBody>
          <a:bodyPr wrap="none" lIns="0" tIns="0" rIns="0" bIns="0" rtlCol="0" anchor="t"/>
          <a:lstStyle/>
          <a:p>
            <a:pPr marL="0" indent="0">
              <a:lnSpc>
                <a:spcPts val="2850"/>
              </a:lnSpc>
              <a:buNone/>
            </a:pPr>
            <a:endParaRPr lang="en-US" sz="1800" dirty="0"/>
          </a:p>
        </p:txBody>
      </p:sp>
      <p:pic>
        <p:nvPicPr>
          <p:cNvPr id="14" name="Picture 13">
            <a:extLst>
              <a:ext uri="{FF2B5EF4-FFF2-40B4-BE49-F238E27FC236}">
                <a16:creationId xmlns:a16="http://schemas.microsoft.com/office/drawing/2014/main" id="{D3D60223-A3F4-F890-9A94-25AA334394CB}"/>
              </a:ext>
            </a:extLst>
          </p:cNvPr>
          <p:cNvPicPr>
            <a:picLocks noChangeAspect="1"/>
          </p:cNvPicPr>
          <p:nvPr/>
        </p:nvPicPr>
        <p:blipFill>
          <a:blip r:embed="rId4"/>
          <a:stretch>
            <a:fillRect/>
          </a:stretch>
        </p:blipFill>
        <p:spPr>
          <a:xfrm>
            <a:off x="522949" y="1531838"/>
            <a:ext cx="6505550" cy="2737050"/>
          </a:xfrm>
          <a:prstGeom prst="rect">
            <a:avLst/>
          </a:prstGeom>
        </p:spPr>
      </p:pic>
      <p:pic>
        <p:nvPicPr>
          <p:cNvPr id="16" name="Picture 15">
            <a:extLst>
              <a:ext uri="{FF2B5EF4-FFF2-40B4-BE49-F238E27FC236}">
                <a16:creationId xmlns:a16="http://schemas.microsoft.com/office/drawing/2014/main" id="{6EB4DC4F-625C-62D8-5398-C5851CFBF4F2}"/>
              </a:ext>
            </a:extLst>
          </p:cNvPr>
          <p:cNvPicPr>
            <a:picLocks noChangeAspect="1"/>
          </p:cNvPicPr>
          <p:nvPr/>
        </p:nvPicPr>
        <p:blipFill>
          <a:blip r:embed="rId5"/>
          <a:stretch>
            <a:fillRect/>
          </a:stretch>
        </p:blipFill>
        <p:spPr>
          <a:xfrm>
            <a:off x="522949" y="4582371"/>
            <a:ext cx="5291442" cy="3254022"/>
          </a:xfrm>
          <a:prstGeom prst="rect">
            <a:avLst/>
          </a:prstGeom>
        </p:spPr>
      </p:pic>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94385" y="788789"/>
            <a:ext cx="5882521" cy="667583"/>
          </a:xfrm>
          <a:prstGeom prst="rect">
            <a:avLst/>
          </a:prstGeom>
          <a:noFill/>
          <a:ln/>
        </p:spPr>
        <p:txBody>
          <a:bodyPr wrap="none" lIns="0" tIns="0" rIns="0" bIns="0" rtlCol="0" anchor="t"/>
          <a:lstStyle/>
          <a:p>
            <a:pPr marL="0" indent="0">
              <a:lnSpc>
                <a:spcPts val="5250"/>
              </a:lnSpc>
              <a:buNone/>
            </a:pPr>
            <a:r>
              <a:rPr lang="en-US" sz="4200" dirty="0">
                <a:solidFill>
                  <a:srgbClr val="FFFFFF"/>
                </a:solidFill>
                <a:latin typeface="Unbounded" pitchFamily="34" charset="0"/>
                <a:ea typeface="Unbounded" pitchFamily="34" charset="-122"/>
                <a:cs typeface="Unbounded" pitchFamily="34" charset="-120"/>
              </a:rPr>
              <a:t>Data visualization:</a:t>
            </a:r>
            <a:endParaRPr lang="en-US" sz="4200" dirty="0"/>
          </a:p>
        </p:txBody>
      </p:sp>
      <p:sp>
        <p:nvSpPr>
          <p:cNvPr id="5" name="Text 2"/>
          <p:cNvSpPr/>
          <p:nvPr/>
        </p:nvSpPr>
        <p:spPr>
          <a:xfrm>
            <a:off x="794385" y="1796772"/>
            <a:ext cx="13041630" cy="726043"/>
          </a:xfrm>
          <a:prstGeom prst="rect">
            <a:avLst/>
          </a:prstGeom>
          <a:noFill/>
          <a:ln/>
        </p:spPr>
        <p:txBody>
          <a:bodyPr wrap="square" lIns="0" tIns="0" rIns="0" bIns="0" rtlCol="0" anchor="t"/>
          <a:lstStyle/>
          <a:p>
            <a:pPr marL="0" indent="0">
              <a:lnSpc>
                <a:spcPts val="2850"/>
              </a:lnSpc>
              <a:buNone/>
            </a:pPr>
            <a:r>
              <a:rPr lang="en-US" sz="1750" b="1" dirty="0">
                <a:solidFill>
                  <a:srgbClr val="CAD6DE"/>
                </a:solidFill>
                <a:latin typeface="Cabin" pitchFamily="34" charset="0"/>
                <a:ea typeface="Cabin" pitchFamily="34" charset="-122"/>
                <a:cs typeface="Cabin" pitchFamily="34" charset="-120"/>
              </a:rPr>
              <a:t>Data visualization</a:t>
            </a:r>
            <a:r>
              <a:rPr lang="en-US" sz="1750" dirty="0">
                <a:solidFill>
                  <a:srgbClr val="CAD6DE"/>
                </a:solidFill>
                <a:latin typeface="Cabin" pitchFamily="34" charset="0"/>
                <a:ea typeface="Cabin" pitchFamily="34" charset="-122"/>
                <a:cs typeface="Cabin" pitchFamily="34" charset="-120"/>
              </a:rPr>
              <a:t> is the graphical representation of information and data. It uses visual elements like charts, graphs, and maps to present data in an accessible and understandable way. The goal is to help people quickly grasp trends, outliers, and patterns within a dataset.</a:t>
            </a:r>
            <a:endParaRPr lang="en-US" sz="1750" dirty="0"/>
          </a:p>
        </p:txBody>
      </p:sp>
      <p:pic>
        <p:nvPicPr>
          <p:cNvPr id="6" name="Image 1" descr="preencoded.png"/>
          <p:cNvPicPr>
            <a:picLocks noChangeAspect="1"/>
          </p:cNvPicPr>
          <p:nvPr/>
        </p:nvPicPr>
        <p:blipFill>
          <a:blip r:embed="rId4"/>
          <a:stretch>
            <a:fillRect/>
          </a:stretch>
        </p:blipFill>
        <p:spPr>
          <a:xfrm>
            <a:off x="794385" y="2778085"/>
            <a:ext cx="2849285" cy="2849285"/>
          </a:xfrm>
          <a:prstGeom prst="rect">
            <a:avLst/>
          </a:prstGeom>
        </p:spPr>
      </p:pic>
      <p:sp>
        <p:nvSpPr>
          <p:cNvPr id="7" name="Text 3"/>
          <p:cNvSpPr/>
          <p:nvPr/>
        </p:nvSpPr>
        <p:spPr>
          <a:xfrm>
            <a:off x="794385" y="5911096"/>
            <a:ext cx="2759154" cy="333732"/>
          </a:xfrm>
          <a:prstGeom prst="rect">
            <a:avLst/>
          </a:prstGeom>
          <a:noFill/>
          <a:ln/>
        </p:spPr>
        <p:txBody>
          <a:bodyPr wrap="non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Distribution Plots</a:t>
            </a:r>
            <a:endParaRPr lang="en-US" sz="2100" dirty="0"/>
          </a:p>
        </p:txBody>
      </p:sp>
      <p:sp>
        <p:nvSpPr>
          <p:cNvPr id="8" name="Text 4"/>
          <p:cNvSpPr/>
          <p:nvPr/>
        </p:nvSpPr>
        <p:spPr>
          <a:xfrm>
            <a:off x="794385" y="6380917"/>
            <a:ext cx="3005018" cy="726043"/>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Explored the spread of numerical features.</a:t>
            </a:r>
            <a:endParaRPr lang="en-US" sz="1750" dirty="0"/>
          </a:p>
        </p:txBody>
      </p:sp>
      <p:pic>
        <p:nvPicPr>
          <p:cNvPr id="9" name="Image 2" descr="preencoded.png"/>
          <p:cNvPicPr>
            <a:picLocks noChangeAspect="1"/>
          </p:cNvPicPr>
          <p:nvPr/>
        </p:nvPicPr>
        <p:blipFill>
          <a:blip r:embed="rId5"/>
          <a:stretch>
            <a:fillRect/>
          </a:stretch>
        </p:blipFill>
        <p:spPr>
          <a:xfrm>
            <a:off x="4139803" y="2778085"/>
            <a:ext cx="2849404" cy="2849404"/>
          </a:xfrm>
          <a:prstGeom prst="rect">
            <a:avLst/>
          </a:prstGeom>
        </p:spPr>
      </p:pic>
      <p:sp>
        <p:nvSpPr>
          <p:cNvPr id="10" name="Text 5"/>
          <p:cNvSpPr/>
          <p:nvPr/>
        </p:nvSpPr>
        <p:spPr>
          <a:xfrm>
            <a:off x="4139803" y="5911215"/>
            <a:ext cx="2670334" cy="333732"/>
          </a:xfrm>
          <a:prstGeom prst="rect">
            <a:avLst/>
          </a:prstGeom>
          <a:noFill/>
          <a:ln/>
        </p:spPr>
        <p:txBody>
          <a:bodyPr wrap="non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Count Plots</a:t>
            </a:r>
            <a:endParaRPr lang="en-US" sz="2100" dirty="0"/>
          </a:p>
        </p:txBody>
      </p:sp>
      <p:sp>
        <p:nvSpPr>
          <p:cNvPr id="11" name="Text 6"/>
          <p:cNvSpPr/>
          <p:nvPr/>
        </p:nvSpPr>
        <p:spPr>
          <a:xfrm>
            <a:off x="4139803" y="6381036"/>
            <a:ext cx="3005137" cy="726043"/>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Visualized categorical feature distributions.</a:t>
            </a:r>
            <a:endParaRPr lang="en-US" sz="1750" dirty="0"/>
          </a:p>
        </p:txBody>
      </p:sp>
      <p:pic>
        <p:nvPicPr>
          <p:cNvPr id="12" name="Image 3" descr="preencoded.png"/>
          <p:cNvPicPr>
            <a:picLocks noChangeAspect="1"/>
          </p:cNvPicPr>
          <p:nvPr/>
        </p:nvPicPr>
        <p:blipFill>
          <a:blip r:embed="rId6"/>
          <a:stretch>
            <a:fillRect/>
          </a:stretch>
        </p:blipFill>
        <p:spPr>
          <a:xfrm>
            <a:off x="7485340" y="2778085"/>
            <a:ext cx="2849404" cy="2849404"/>
          </a:xfrm>
          <a:prstGeom prst="rect">
            <a:avLst/>
          </a:prstGeom>
        </p:spPr>
      </p:pic>
      <p:sp>
        <p:nvSpPr>
          <p:cNvPr id="13" name="Text 7"/>
          <p:cNvSpPr/>
          <p:nvPr/>
        </p:nvSpPr>
        <p:spPr>
          <a:xfrm>
            <a:off x="7485340" y="5911215"/>
            <a:ext cx="2670334" cy="333732"/>
          </a:xfrm>
          <a:prstGeom prst="rect">
            <a:avLst/>
          </a:prstGeom>
          <a:noFill/>
          <a:ln/>
        </p:spPr>
        <p:txBody>
          <a:bodyPr wrap="non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Boxplot</a:t>
            </a:r>
            <a:endParaRPr lang="en-US" sz="2100" dirty="0"/>
          </a:p>
        </p:txBody>
      </p:sp>
      <p:sp>
        <p:nvSpPr>
          <p:cNvPr id="14" name="Text 8"/>
          <p:cNvSpPr/>
          <p:nvPr/>
        </p:nvSpPr>
        <p:spPr>
          <a:xfrm>
            <a:off x="7485340" y="6381036"/>
            <a:ext cx="3005137" cy="363022"/>
          </a:xfrm>
          <a:prstGeom prst="rect">
            <a:avLst/>
          </a:prstGeom>
          <a:noFill/>
          <a:ln/>
        </p:spPr>
        <p:txBody>
          <a:bodyPr wrap="non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Used to find out the outliers.</a:t>
            </a:r>
            <a:endParaRPr lang="en-US" sz="1750" dirty="0"/>
          </a:p>
        </p:txBody>
      </p:sp>
      <p:pic>
        <p:nvPicPr>
          <p:cNvPr id="15" name="Image 4" descr="preencoded.png"/>
          <p:cNvPicPr>
            <a:picLocks noChangeAspect="1"/>
          </p:cNvPicPr>
          <p:nvPr/>
        </p:nvPicPr>
        <p:blipFill>
          <a:blip r:embed="rId7"/>
          <a:stretch>
            <a:fillRect/>
          </a:stretch>
        </p:blipFill>
        <p:spPr>
          <a:xfrm>
            <a:off x="10830878" y="2778085"/>
            <a:ext cx="2849404" cy="2849404"/>
          </a:xfrm>
          <a:prstGeom prst="rect">
            <a:avLst/>
          </a:prstGeom>
        </p:spPr>
      </p:pic>
      <p:sp>
        <p:nvSpPr>
          <p:cNvPr id="16" name="Text 9"/>
          <p:cNvSpPr/>
          <p:nvPr/>
        </p:nvSpPr>
        <p:spPr>
          <a:xfrm>
            <a:off x="10830878" y="5911215"/>
            <a:ext cx="3005137" cy="667464"/>
          </a:xfrm>
          <a:prstGeom prst="rect">
            <a:avLst/>
          </a:prstGeom>
          <a:noFill/>
          <a:ln/>
        </p:spPr>
        <p:txBody>
          <a:bodyPr wrap="squar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Correlation Heatmap</a:t>
            </a:r>
            <a:endParaRPr lang="en-US" sz="2100" dirty="0"/>
          </a:p>
        </p:txBody>
      </p:sp>
      <p:sp>
        <p:nvSpPr>
          <p:cNvPr id="17" name="Text 10"/>
          <p:cNvSpPr/>
          <p:nvPr/>
        </p:nvSpPr>
        <p:spPr>
          <a:xfrm>
            <a:off x="10830878" y="6714768"/>
            <a:ext cx="3005137" cy="726043"/>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Showed relationships among numeric features.</a:t>
            </a:r>
            <a:endParaRPr lang="en-US" sz="1750" dirty="0"/>
          </a:p>
        </p:txBody>
      </p:sp>
    </p:spTree>
  </p:cSld>
  <p:clrMapOvr>
    <a:masterClrMapping/>
  </p:clrMapOvr>
  <p:transition spd="med">
    <p:fade thruBlk="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1146</Words>
  <Application>Microsoft Macintosh PowerPoint</Application>
  <PresentationFormat>Custom</PresentationFormat>
  <Paragraphs>180</Paragraphs>
  <Slides>23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Cabin</vt:lpstr>
      <vt:lpstr>Arial</vt:lpstr>
      <vt:lpstr>Unbounded</vt:lpstr>
      <vt:lpstr>Calibri</vt:lpstr>
      <vt:lpstr>Calibri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VADITHIYA PAVAN KUMAR NAIK</cp:lastModifiedBy>
  <cp:revision>10</cp:revision>
  <dcterms:created xsi:type="dcterms:W3CDTF">2025-01-09T09:37:05Z</dcterms:created>
  <dcterms:modified xsi:type="dcterms:W3CDTF">2025-01-10T06:00:08Z</dcterms:modified>
</cp:coreProperties>
</file>